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58" r:id="rId4"/>
    <p:sldId id="259" r:id="rId5"/>
    <p:sldId id="260" r:id="rId6"/>
    <p:sldId id="261" r:id="rId7"/>
    <p:sldId id="270" r:id="rId8"/>
    <p:sldId id="262" r:id="rId9"/>
    <p:sldId id="263" r:id="rId10"/>
    <p:sldId id="272" r:id="rId11"/>
    <p:sldId id="273" r:id="rId12"/>
    <p:sldId id="274" r:id="rId13"/>
    <p:sldId id="264" r:id="rId14"/>
    <p:sldId id="275" r:id="rId15"/>
    <p:sldId id="276" r:id="rId16"/>
    <p:sldId id="271" r:id="rId17"/>
    <p:sldId id="265" r:id="rId18"/>
    <p:sldId id="267" r:id="rId19"/>
    <p:sldId id="26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DE2F"/>
    <a:srgbClr val="AC8300"/>
    <a:srgbClr val="F2F2F2"/>
    <a:srgbClr val="0033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3" autoAdjust="0"/>
    <p:restoredTop sz="96419"/>
  </p:normalViewPr>
  <p:slideViewPr>
    <p:cSldViewPr snapToGrid="0">
      <p:cViewPr varScale="1">
        <p:scale>
          <a:sx n="104" d="100"/>
          <a:sy n="104" d="100"/>
        </p:scale>
        <p:origin x="774" y="66"/>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81" d="100"/>
          <a:sy n="81" d="100"/>
        </p:scale>
        <p:origin x="5814"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6485C4-BB83-4BA2-B0C5-324F74962F6D}" type="datetimeFigureOut">
              <a:rPr lang="en-IN" smtClean="0"/>
              <a:t>17-05-2024</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1CF318-6AD7-42A0-A906-668FCFA405FD}" type="slidenum">
              <a:rPr lang="en-IN" smtClean="0"/>
              <a:t>‹#›</a:t>
            </a:fld>
            <a:endParaRPr lang="en-IN" dirty="0"/>
          </a:p>
        </p:txBody>
      </p:sp>
    </p:spTree>
    <p:extLst>
      <p:ext uri="{BB962C8B-B14F-4D97-AF65-F5344CB8AC3E}">
        <p14:creationId xmlns:p14="http://schemas.microsoft.com/office/powerpoint/2010/main" val="7891487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21CF318-6AD7-42A0-A906-668FCFA405FD}" type="slidenum">
              <a:rPr lang="en-IN" smtClean="0"/>
              <a:t>1</a:t>
            </a:fld>
            <a:endParaRPr lang="en-IN" dirty="0"/>
          </a:p>
        </p:txBody>
      </p:sp>
    </p:spTree>
    <p:extLst>
      <p:ext uri="{BB962C8B-B14F-4D97-AF65-F5344CB8AC3E}">
        <p14:creationId xmlns:p14="http://schemas.microsoft.com/office/powerpoint/2010/main" val="3637162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21CF318-6AD7-42A0-A906-668FCFA405FD}" type="slidenum">
              <a:rPr lang="en-IN" smtClean="0"/>
              <a:t>10</a:t>
            </a:fld>
            <a:endParaRPr lang="en-IN" dirty="0"/>
          </a:p>
        </p:txBody>
      </p:sp>
    </p:spTree>
    <p:extLst>
      <p:ext uri="{BB962C8B-B14F-4D97-AF65-F5344CB8AC3E}">
        <p14:creationId xmlns:p14="http://schemas.microsoft.com/office/powerpoint/2010/main" val="1571241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21CF318-6AD7-42A0-A906-668FCFA405FD}" type="slidenum">
              <a:rPr lang="en-IN" smtClean="0"/>
              <a:t>11</a:t>
            </a:fld>
            <a:endParaRPr lang="en-IN" dirty="0"/>
          </a:p>
        </p:txBody>
      </p:sp>
    </p:spTree>
    <p:extLst>
      <p:ext uri="{BB962C8B-B14F-4D97-AF65-F5344CB8AC3E}">
        <p14:creationId xmlns:p14="http://schemas.microsoft.com/office/powerpoint/2010/main" val="3811355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21CF318-6AD7-42A0-A906-668FCFA405FD}" type="slidenum">
              <a:rPr lang="en-IN" smtClean="0"/>
              <a:t>12</a:t>
            </a:fld>
            <a:endParaRPr lang="en-IN" dirty="0"/>
          </a:p>
        </p:txBody>
      </p:sp>
    </p:spTree>
    <p:extLst>
      <p:ext uri="{BB962C8B-B14F-4D97-AF65-F5344CB8AC3E}">
        <p14:creationId xmlns:p14="http://schemas.microsoft.com/office/powerpoint/2010/main" val="95572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21CF318-6AD7-42A0-A906-668FCFA405FD}" type="slidenum">
              <a:rPr lang="en-IN" smtClean="0"/>
              <a:t>13</a:t>
            </a:fld>
            <a:endParaRPr lang="en-IN" dirty="0"/>
          </a:p>
        </p:txBody>
      </p:sp>
    </p:spTree>
    <p:extLst>
      <p:ext uri="{BB962C8B-B14F-4D97-AF65-F5344CB8AC3E}">
        <p14:creationId xmlns:p14="http://schemas.microsoft.com/office/powerpoint/2010/main" val="42209146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21CF318-6AD7-42A0-A906-668FCFA405FD}" type="slidenum">
              <a:rPr lang="en-IN" smtClean="0"/>
              <a:t>14</a:t>
            </a:fld>
            <a:endParaRPr lang="en-IN" dirty="0"/>
          </a:p>
        </p:txBody>
      </p:sp>
    </p:spTree>
    <p:extLst>
      <p:ext uri="{BB962C8B-B14F-4D97-AF65-F5344CB8AC3E}">
        <p14:creationId xmlns:p14="http://schemas.microsoft.com/office/powerpoint/2010/main" val="37209071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21CF318-6AD7-42A0-A906-668FCFA405FD}" type="slidenum">
              <a:rPr lang="en-IN" smtClean="0"/>
              <a:t>15</a:t>
            </a:fld>
            <a:endParaRPr lang="en-IN" dirty="0"/>
          </a:p>
        </p:txBody>
      </p:sp>
    </p:spTree>
    <p:extLst>
      <p:ext uri="{BB962C8B-B14F-4D97-AF65-F5344CB8AC3E}">
        <p14:creationId xmlns:p14="http://schemas.microsoft.com/office/powerpoint/2010/main" val="1477271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21CF318-6AD7-42A0-A906-668FCFA405FD}" type="slidenum">
              <a:rPr lang="en-IN" smtClean="0"/>
              <a:t>16</a:t>
            </a:fld>
            <a:endParaRPr lang="en-IN" dirty="0"/>
          </a:p>
        </p:txBody>
      </p:sp>
    </p:spTree>
    <p:extLst>
      <p:ext uri="{BB962C8B-B14F-4D97-AF65-F5344CB8AC3E}">
        <p14:creationId xmlns:p14="http://schemas.microsoft.com/office/powerpoint/2010/main" val="18030392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21CF318-6AD7-42A0-A906-668FCFA405FD}" type="slidenum">
              <a:rPr lang="en-IN" smtClean="0"/>
              <a:t>17</a:t>
            </a:fld>
            <a:endParaRPr lang="en-IN" dirty="0"/>
          </a:p>
        </p:txBody>
      </p:sp>
    </p:spTree>
    <p:extLst>
      <p:ext uri="{BB962C8B-B14F-4D97-AF65-F5344CB8AC3E}">
        <p14:creationId xmlns:p14="http://schemas.microsoft.com/office/powerpoint/2010/main" val="72415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21CF318-6AD7-42A0-A906-668FCFA405FD}" type="slidenum">
              <a:rPr lang="en-IN" smtClean="0"/>
              <a:t>18</a:t>
            </a:fld>
            <a:endParaRPr lang="en-IN" dirty="0"/>
          </a:p>
        </p:txBody>
      </p:sp>
    </p:spTree>
    <p:extLst>
      <p:ext uri="{BB962C8B-B14F-4D97-AF65-F5344CB8AC3E}">
        <p14:creationId xmlns:p14="http://schemas.microsoft.com/office/powerpoint/2010/main" val="39762170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21CF318-6AD7-42A0-A906-668FCFA405FD}" type="slidenum">
              <a:rPr lang="en-IN" smtClean="0"/>
              <a:t>19</a:t>
            </a:fld>
            <a:endParaRPr lang="en-IN" dirty="0"/>
          </a:p>
        </p:txBody>
      </p:sp>
    </p:spTree>
    <p:extLst>
      <p:ext uri="{BB962C8B-B14F-4D97-AF65-F5344CB8AC3E}">
        <p14:creationId xmlns:p14="http://schemas.microsoft.com/office/powerpoint/2010/main" val="1680504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21CF318-6AD7-42A0-A906-668FCFA405FD}" type="slidenum">
              <a:rPr lang="en-IN" smtClean="0"/>
              <a:t>2</a:t>
            </a:fld>
            <a:endParaRPr lang="en-IN" dirty="0"/>
          </a:p>
        </p:txBody>
      </p:sp>
    </p:spTree>
    <p:extLst>
      <p:ext uri="{BB962C8B-B14F-4D97-AF65-F5344CB8AC3E}">
        <p14:creationId xmlns:p14="http://schemas.microsoft.com/office/powerpoint/2010/main" val="889020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21CF318-6AD7-42A0-A906-668FCFA405FD}" type="slidenum">
              <a:rPr lang="en-IN" smtClean="0"/>
              <a:t>3</a:t>
            </a:fld>
            <a:endParaRPr lang="en-IN" dirty="0"/>
          </a:p>
        </p:txBody>
      </p:sp>
    </p:spTree>
    <p:extLst>
      <p:ext uri="{BB962C8B-B14F-4D97-AF65-F5344CB8AC3E}">
        <p14:creationId xmlns:p14="http://schemas.microsoft.com/office/powerpoint/2010/main" val="2899720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21CF318-6AD7-42A0-A906-668FCFA405FD}" type="slidenum">
              <a:rPr lang="en-IN" smtClean="0"/>
              <a:t>4</a:t>
            </a:fld>
            <a:endParaRPr lang="en-IN" dirty="0"/>
          </a:p>
        </p:txBody>
      </p:sp>
    </p:spTree>
    <p:extLst>
      <p:ext uri="{BB962C8B-B14F-4D97-AF65-F5344CB8AC3E}">
        <p14:creationId xmlns:p14="http://schemas.microsoft.com/office/powerpoint/2010/main" val="1075194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21CF318-6AD7-42A0-A906-668FCFA405FD}" type="slidenum">
              <a:rPr lang="en-IN" smtClean="0"/>
              <a:t>5</a:t>
            </a:fld>
            <a:endParaRPr lang="en-IN" dirty="0"/>
          </a:p>
        </p:txBody>
      </p:sp>
    </p:spTree>
    <p:extLst>
      <p:ext uri="{BB962C8B-B14F-4D97-AF65-F5344CB8AC3E}">
        <p14:creationId xmlns:p14="http://schemas.microsoft.com/office/powerpoint/2010/main" val="4181365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21CF318-6AD7-42A0-A906-668FCFA405FD}" type="slidenum">
              <a:rPr lang="en-IN" smtClean="0"/>
              <a:t>6</a:t>
            </a:fld>
            <a:endParaRPr lang="en-IN" dirty="0"/>
          </a:p>
        </p:txBody>
      </p:sp>
    </p:spTree>
    <p:extLst>
      <p:ext uri="{BB962C8B-B14F-4D97-AF65-F5344CB8AC3E}">
        <p14:creationId xmlns:p14="http://schemas.microsoft.com/office/powerpoint/2010/main" val="3535551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21CF318-6AD7-42A0-A906-668FCFA405FD}" type="slidenum">
              <a:rPr lang="en-IN" smtClean="0"/>
              <a:t>7</a:t>
            </a:fld>
            <a:endParaRPr lang="en-IN" dirty="0"/>
          </a:p>
        </p:txBody>
      </p:sp>
    </p:spTree>
    <p:extLst>
      <p:ext uri="{BB962C8B-B14F-4D97-AF65-F5344CB8AC3E}">
        <p14:creationId xmlns:p14="http://schemas.microsoft.com/office/powerpoint/2010/main" val="2443780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21CF318-6AD7-42A0-A906-668FCFA405FD}" type="slidenum">
              <a:rPr lang="en-IN" smtClean="0"/>
              <a:t>8</a:t>
            </a:fld>
            <a:endParaRPr lang="en-IN" dirty="0"/>
          </a:p>
        </p:txBody>
      </p:sp>
    </p:spTree>
    <p:extLst>
      <p:ext uri="{BB962C8B-B14F-4D97-AF65-F5344CB8AC3E}">
        <p14:creationId xmlns:p14="http://schemas.microsoft.com/office/powerpoint/2010/main" val="3395364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21CF318-6AD7-42A0-A906-668FCFA405FD}" type="slidenum">
              <a:rPr lang="en-IN" smtClean="0"/>
              <a:t>9</a:t>
            </a:fld>
            <a:endParaRPr lang="en-IN" dirty="0"/>
          </a:p>
        </p:txBody>
      </p:sp>
    </p:spTree>
    <p:extLst>
      <p:ext uri="{BB962C8B-B14F-4D97-AF65-F5344CB8AC3E}">
        <p14:creationId xmlns:p14="http://schemas.microsoft.com/office/powerpoint/2010/main" val="2573989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908BA-41CF-CD62-3B0A-9050E16887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870934E-D8F5-CAF6-B434-66FF05ADCD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89CABD8-A6CB-C101-5F23-8CB6DFE5331D}"/>
              </a:ext>
            </a:extLst>
          </p:cNvPr>
          <p:cNvSpPr>
            <a:spLocks noGrp="1"/>
          </p:cNvSpPr>
          <p:nvPr>
            <p:ph type="dt" sz="half" idx="10"/>
          </p:nvPr>
        </p:nvSpPr>
        <p:spPr/>
        <p:txBody>
          <a:bodyPr/>
          <a:lstStyle/>
          <a:p>
            <a:fld id="{E3017E88-C8C6-4926-916C-6F808A7B9F73}" type="datetime1">
              <a:rPr lang="en-IN" smtClean="0"/>
              <a:t>17-05-2024</a:t>
            </a:fld>
            <a:endParaRPr lang="en-IN" dirty="0"/>
          </a:p>
        </p:txBody>
      </p:sp>
      <p:sp>
        <p:nvSpPr>
          <p:cNvPr id="5" name="Footer Placeholder 4">
            <a:extLst>
              <a:ext uri="{FF2B5EF4-FFF2-40B4-BE49-F238E27FC236}">
                <a16:creationId xmlns:a16="http://schemas.microsoft.com/office/drawing/2014/main" id="{2DDB5E70-91F8-93E8-4DF6-A3B77DCF5983}"/>
              </a:ext>
            </a:extLst>
          </p:cNvPr>
          <p:cNvSpPr>
            <a:spLocks noGrp="1"/>
          </p:cNvSpPr>
          <p:nvPr>
            <p:ph type="ftr" sz="quarter" idx="11"/>
          </p:nvPr>
        </p:nvSpPr>
        <p:spPr/>
        <p:txBody>
          <a:bodyPr/>
          <a:lstStyle/>
          <a:p>
            <a:r>
              <a:rPr lang="en-GB" dirty="0"/>
              <a:t>Established vide Uttarakhand Act No. 10 of 2023</a:t>
            </a:r>
            <a:endParaRPr lang="en-IN" dirty="0"/>
          </a:p>
        </p:txBody>
      </p:sp>
      <p:sp>
        <p:nvSpPr>
          <p:cNvPr id="6" name="Slide Number Placeholder 5">
            <a:extLst>
              <a:ext uri="{FF2B5EF4-FFF2-40B4-BE49-F238E27FC236}">
                <a16:creationId xmlns:a16="http://schemas.microsoft.com/office/drawing/2014/main" id="{98C6910B-DB6C-0B93-33FB-99C112C9C414}"/>
              </a:ext>
            </a:extLst>
          </p:cNvPr>
          <p:cNvSpPr>
            <a:spLocks noGrp="1"/>
          </p:cNvSpPr>
          <p:nvPr>
            <p:ph type="sldNum" sz="quarter" idx="12"/>
          </p:nvPr>
        </p:nvSpPr>
        <p:spPr/>
        <p:txBody>
          <a:bodyPr/>
          <a:lstStyle/>
          <a:p>
            <a:fld id="{0D4B6295-80BB-4FCB-92B1-AA444A4CA137}" type="slidenum">
              <a:rPr lang="en-IN" smtClean="0"/>
              <a:t>‹#›</a:t>
            </a:fld>
            <a:endParaRPr lang="en-IN" dirty="0"/>
          </a:p>
        </p:txBody>
      </p:sp>
    </p:spTree>
    <p:extLst>
      <p:ext uri="{BB962C8B-B14F-4D97-AF65-F5344CB8AC3E}">
        <p14:creationId xmlns:p14="http://schemas.microsoft.com/office/powerpoint/2010/main" val="10049738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232DC-CBFD-DF5A-02EF-56CE26C7285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ED55AF2-01DE-B991-B815-53799F8C71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A243B08-A3BC-D9FB-4207-431DB0931B52}"/>
              </a:ext>
            </a:extLst>
          </p:cNvPr>
          <p:cNvSpPr>
            <a:spLocks noGrp="1"/>
          </p:cNvSpPr>
          <p:nvPr>
            <p:ph type="dt" sz="half" idx="10"/>
          </p:nvPr>
        </p:nvSpPr>
        <p:spPr/>
        <p:txBody>
          <a:bodyPr/>
          <a:lstStyle/>
          <a:p>
            <a:fld id="{898E6125-B9EC-4DE1-80DA-DEB12DF47401}" type="datetime1">
              <a:rPr lang="en-IN" smtClean="0"/>
              <a:t>17-05-2024</a:t>
            </a:fld>
            <a:endParaRPr lang="en-IN" dirty="0"/>
          </a:p>
        </p:txBody>
      </p:sp>
      <p:sp>
        <p:nvSpPr>
          <p:cNvPr id="5" name="Footer Placeholder 4">
            <a:extLst>
              <a:ext uri="{FF2B5EF4-FFF2-40B4-BE49-F238E27FC236}">
                <a16:creationId xmlns:a16="http://schemas.microsoft.com/office/drawing/2014/main" id="{32D78CB3-DC85-B4C9-3503-18E06A68E234}"/>
              </a:ext>
            </a:extLst>
          </p:cNvPr>
          <p:cNvSpPr>
            <a:spLocks noGrp="1"/>
          </p:cNvSpPr>
          <p:nvPr>
            <p:ph type="ftr" sz="quarter" idx="11"/>
          </p:nvPr>
        </p:nvSpPr>
        <p:spPr/>
        <p:txBody>
          <a:bodyPr/>
          <a:lstStyle/>
          <a:p>
            <a:r>
              <a:rPr lang="en-GB" dirty="0"/>
              <a:t>Established vide Uttarakhand Act No. 10 of 2023</a:t>
            </a:r>
            <a:endParaRPr lang="en-IN" dirty="0"/>
          </a:p>
        </p:txBody>
      </p:sp>
      <p:sp>
        <p:nvSpPr>
          <p:cNvPr id="6" name="Slide Number Placeholder 5">
            <a:extLst>
              <a:ext uri="{FF2B5EF4-FFF2-40B4-BE49-F238E27FC236}">
                <a16:creationId xmlns:a16="http://schemas.microsoft.com/office/drawing/2014/main" id="{4160D9F5-ECE4-E293-14CC-4FB59A7B81EF}"/>
              </a:ext>
            </a:extLst>
          </p:cNvPr>
          <p:cNvSpPr>
            <a:spLocks noGrp="1"/>
          </p:cNvSpPr>
          <p:nvPr>
            <p:ph type="sldNum" sz="quarter" idx="12"/>
          </p:nvPr>
        </p:nvSpPr>
        <p:spPr/>
        <p:txBody>
          <a:bodyPr/>
          <a:lstStyle/>
          <a:p>
            <a:fld id="{0D4B6295-80BB-4FCB-92B1-AA444A4CA137}" type="slidenum">
              <a:rPr lang="en-IN" smtClean="0"/>
              <a:t>‹#›</a:t>
            </a:fld>
            <a:endParaRPr lang="en-IN" dirty="0"/>
          </a:p>
        </p:txBody>
      </p:sp>
    </p:spTree>
    <p:extLst>
      <p:ext uri="{BB962C8B-B14F-4D97-AF65-F5344CB8AC3E}">
        <p14:creationId xmlns:p14="http://schemas.microsoft.com/office/powerpoint/2010/main" val="368252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6F7BE2-9746-EF90-B0FA-A7AC34D87FB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713F57-204E-F003-93FD-A8A24BAC41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ECFC91D-A5AC-6F45-C0AB-BEAA0E9BD0B0}"/>
              </a:ext>
            </a:extLst>
          </p:cNvPr>
          <p:cNvSpPr>
            <a:spLocks noGrp="1"/>
          </p:cNvSpPr>
          <p:nvPr>
            <p:ph type="dt" sz="half" idx="10"/>
          </p:nvPr>
        </p:nvSpPr>
        <p:spPr/>
        <p:txBody>
          <a:bodyPr/>
          <a:lstStyle/>
          <a:p>
            <a:fld id="{14252BB7-F1E5-4F7C-97E6-3C8972E575C0}" type="datetime1">
              <a:rPr lang="en-IN" smtClean="0"/>
              <a:t>17-05-2024</a:t>
            </a:fld>
            <a:endParaRPr lang="en-IN" dirty="0"/>
          </a:p>
        </p:txBody>
      </p:sp>
      <p:sp>
        <p:nvSpPr>
          <p:cNvPr id="5" name="Footer Placeholder 4">
            <a:extLst>
              <a:ext uri="{FF2B5EF4-FFF2-40B4-BE49-F238E27FC236}">
                <a16:creationId xmlns:a16="http://schemas.microsoft.com/office/drawing/2014/main" id="{749FF93D-29F1-0EE4-0E9E-3BAEC83A43AD}"/>
              </a:ext>
            </a:extLst>
          </p:cNvPr>
          <p:cNvSpPr>
            <a:spLocks noGrp="1"/>
          </p:cNvSpPr>
          <p:nvPr>
            <p:ph type="ftr" sz="quarter" idx="11"/>
          </p:nvPr>
        </p:nvSpPr>
        <p:spPr/>
        <p:txBody>
          <a:bodyPr/>
          <a:lstStyle/>
          <a:p>
            <a:r>
              <a:rPr lang="en-GB" dirty="0"/>
              <a:t>Established vide Uttarakhand Act No. 10 of 2023</a:t>
            </a:r>
            <a:endParaRPr lang="en-IN" dirty="0"/>
          </a:p>
        </p:txBody>
      </p:sp>
      <p:sp>
        <p:nvSpPr>
          <p:cNvPr id="6" name="Slide Number Placeholder 5">
            <a:extLst>
              <a:ext uri="{FF2B5EF4-FFF2-40B4-BE49-F238E27FC236}">
                <a16:creationId xmlns:a16="http://schemas.microsoft.com/office/drawing/2014/main" id="{1E327AC5-9483-337B-4804-9B2A66127409}"/>
              </a:ext>
            </a:extLst>
          </p:cNvPr>
          <p:cNvSpPr>
            <a:spLocks noGrp="1"/>
          </p:cNvSpPr>
          <p:nvPr>
            <p:ph type="sldNum" sz="quarter" idx="12"/>
          </p:nvPr>
        </p:nvSpPr>
        <p:spPr/>
        <p:txBody>
          <a:bodyPr/>
          <a:lstStyle/>
          <a:p>
            <a:fld id="{0D4B6295-80BB-4FCB-92B1-AA444A4CA137}" type="slidenum">
              <a:rPr lang="en-IN" smtClean="0"/>
              <a:t>‹#›</a:t>
            </a:fld>
            <a:endParaRPr lang="en-IN" dirty="0"/>
          </a:p>
        </p:txBody>
      </p:sp>
    </p:spTree>
    <p:extLst>
      <p:ext uri="{BB962C8B-B14F-4D97-AF65-F5344CB8AC3E}">
        <p14:creationId xmlns:p14="http://schemas.microsoft.com/office/powerpoint/2010/main" val="1296979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8BB1F-9BA7-02E5-C4AF-4816AAF6981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2C1D5B4-3E63-468E-B28F-86E2079721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93F9D13-BF18-135F-8E60-A5DCA93F07AB}"/>
              </a:ext>
            </a:extLst>
          </p:cNvPr>
          <p:cNvSpPr>
            <a:spLocks noGrp="1"/>
          </p:cNvSpPr>
          <p:nvPr>
            <p:ph type="dt" sz="half" idx="10"/>
          </p:nvPr>
        </p:nvSpPr>
        <p:spPr/>
        <p:txBody>
          <a:bodyPr/>
          <a:lstStyle/>
          <a:p>
            <a:fld id="{CAF3B853-6DB7-449E-9BE4-88584E2DB4D2}" type="datetime1">
              <a:rPr lang="en-IN" smtClean="0"/>
              <a:t>17-05-2024</a:t>
            </a:fld>
            <a:endParaRPr lang="en-IN" dirty="0"/>
          </a:p>
        </p:txBody>
      </p:sp>
      <p:sp>
        <p:nvSpPr>
          <p:cNvPr id="5" name="Footer Placeholder 4">
            <a:extLst>
              <a:ext uri="{FF2B5EF4-FFF2-40B4-BE49-F238E27FC236}">
                <a16:creationId xmlns:a16="http://schemas.microsoft.com/office/drawing/2014/main" id="{FD606C77-DF72-61D5-C250-D40500FE2A8D}"/>
              </a:ext>
            </a:extLst>
          </p:cNvPr>
          <p:cNvSpPr>
            <a:spLocks noGrp="1"/>
          </p:cNvSpPr>
          <p:nvPr>
            <p:ph type="ftr" sz="quarter" idx="11"/>
          </p:nvPr>
        </p:nvSpPr>
        <p:spPr/>
        <p:txBody>
          <a:bodyPr/>
          <a:lstStyle/>
          <a:p>
            <a:r>
              <a:rPr lang="en-GB" dirty="0"/>
              <a:t>Established vide Uttarakhand Act No. 10 of 2023</a:t>
            </a:r>
            <a:endParaRPr lang="en-IN" dirty="0"/>
          </a:p>
        </p:txBody>
      </p:sp>
      <p:sp>
        <p:nvSpPr>
          <p:cNvPr id="6" name="Slide Number Placeholder 5">
            <a:extLst>
              <a:ext uri="{FF2B5EF4-FFF2-40B4-BE49-F238E27FC236}">
                <a16:creationId xmlns:a16="http://schemas.microsoft.com/office/drawing/2014/main" id="{39103E08-592F-51C1-89B2-19B2275A64C0}"/>
              </a:ext>
            </a:extLst>
          </p:cNvPr>
          <p:cNvSpPr>
            <a:spLocks noGrp="1"/>
          </p:cNvSpPr>
          <p:nvPr>
            <p:ph type="sldNum" sz="quarter" idx="12"/>
          </p:nvPr>
        </p:nvSpPr>
        <p:spPr/>
        <p:txBody>
          <a:bodyPr/>
          <a:lstStyle/>
          <a:p>
            <a:fld id="{0D4B6295-80BB-4FCB-92B1-AA444A4CA137}" type="slidenum">
              <a:rPr lang="en-IN" smtClean="0"/>
              <a:t>‹#›</a:t>
            </a:fld>
            <a:endParaRPr lang="en-IN" dirty="0"/>
          </a:p>
        </p:txBody>
      </p:sp>
    </p:spTree>
    <p:extLst>
      <p:ext uri="{BB962C8B-B14F-4D97-AF65-F5344CB8AC3E}">
        <p14:creationId xmlns:p14="http://schemas.microsoft.com/office/powerpoint/2010/main" val="32147311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18B27-5985-3055-B6E2-8546DB3DD69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6474E5B-1087-A9D3-9691-93963908084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7BFF3F-BC78-43D4-2C1F-530B2FE1560D}"/>
              </a:ext>
            </a:extLst>
          </p:cNvPr>
          <p:cNvSpPr>
            <a:spLocks noGrp="1"/>
          </p:cNvSpPr>
          <p:nvPr>
            <p:ph type="dt" sz="half" idx="10"/>
          </p:nvPr>
        </p:nvSpPr>
        <p:spPr/>
        <p:txBody>
          <a:bodyPr/>
          <a:lstStyle/>
          <a:p>
            <a:fld id="{57EAB915-CDF8-4D8E-A390-E7ECABF83A3E}" type="datetime1">
              <a:rPr lang="en-IN" smtClean="0"/>
              <a:t>17-05-2024</a:t>
            </a:fld>
            <a:endParaRPr lang="en-IN" dirty="0"/>
          </a:p>
        </p:txBody>
      </p:sp>
      <p:sp>
        <p:nvSpPr>
          <p:cNvPr id="5" name="Footer Placeholder 4">
            <a:extLst>
              <a:ext uri="{FF2B5EF4-FFF2-40B4-BE49-F238E27FC236}">
                <a16:creationId xmlns:a16="http://schemas.microsoft.com/office/drawing/2014/main" id="{6C7D2A83-108F-89FC-8DA7-7B500893BA88}"/>
              </a:ext>
            </a:extLst>
          </p:cNvPr>
          <p:cNvSpPr>
            <a:spLocks noGrp="1"/>
          </p:cNvSpPr>
          <p:nvPr>
            <p:ph type="ftr" sz="quarter" idx="11"/>
          </p:nvPr>
        </p:nvSpPr>
        <p:spPr/>
        <p:txBody>
          <a:bodyPr/>
          <a:lstStyle/>
          <a:p>
            <a:r>
              <a:rPr lang="en-GB" dirty="0"/>
              <a:t>Established vide Uttarakhand Act No. 10 of 2023</a:t>
            </a:r>
            <a:endParaRPr lang="en-IN" dirty="0"/>
          </a:p>
        </p:txBody>
      </p:sp>
      <p:sp>
        <p:nvSpPr>
          <p:cNvPr id="6" name="Slide Number Placeholder 5">
            <a:extLst>
              <a:ext uri="{FF2B5EF4-FFF2-40B4-BE49-F238E27FC236}">
                <a16:creationId xmlns:a16="http://schemas.microsoft.com/office/drawing/2014/main" id="{F3C9BD02-6642-F91D-0BF3-42AE66EBD582}"/>
              </a:ext>
            </a:extLst>
          </p:cNvPr>
          <p:cNvSpPr>
            <a:spLocks noGrp="1"/>
          </p:cNvSpPr>
          <p:nvPr>
            <p:ph type="sldNum" sz="quarter" idx="12"/>
          </p:nvPr>
        </p:nvSpPr>
        <p:spPr/>
        <p:txBody>
          <a:bodyPr/>
          <a:lstStyle/>
          <a:p>
            <a:fld id="{0D4B6295-80BB-4FCB-92B1-AA444A4CA137}" type="slidenum">
              <a:rPr lang="en-IN" smtClean="0"/>
              <a:t>‹#›</a:t>
            </a:fld>
            <a:endParaRPr lang="en-IN" dirty="0"/>
          </a:p>
        </p:txBody>
      </p:sp>
    </p:spTree>
    <p:extLst>
      <p:ext uri="{BB962C8B-B14F-4D97-AF65-F5344CB8AC3E}">
        <p14:creationId xmlns:p14="http://schemas.microsoft.com/office/powerpoint/2010/main" val="3236064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03562-526C-A3D3-4D83-7BE5ED222C7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984F339-F737-9843-DC7F-12B1EB6AA8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AF27D49-D870-7802-2392-2F18BC498B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7796250-755F-DC09-DEA3-353BE7A6EC90}"/>
              </a:ext>
            </a:extLst>
          </p:cNvPr>
          <p:cNvSpPr>
            <a:spLocks noGrp="1"/>
          </p:cNvSpPr>
          <p:nvPr>
            <p:ph type="dt" sz="half" idx="10"/>
          </p:nvPr>
        </p:nvSpPr>
        <p:spPr/>
        <p:txBody>
          <a:bodyPr/>
          <a:lstStyle/>
          <a:p>
            <a:fld id="{10B6A8A7-F630-4F6B-B30F-EBA4BB3639DA}" type="datetime1">
              <a:rPr lang="en-IN" smtClean="0"/>
              <a:t>17-05-2024</a:t>
            </a:fld>
            <a:endParaRPr lang="en-IN" dirty="0"/>
          </a:p>
        </p:txBody>
      </p:sp>
      <p:sp>
        <p:nvSpPr>
          <p:cNvPr id="6" name="Footer Placeholder 5">
            <a:extLst>
              <a:ext uri="{FF2B5EF4-FFF2-40B4-BE49-F238E27FC236}">
                <a16:creationId xmlns:a16="http://schemas.microsoft.com/office/drawing/2014/main" id="{38836D44-AC5A-785C-7A1B-DA2AE1AA027B}"/>
              </a:ext>
            </a:extLst>
          </p:cNvPr>
          <p:cNvSpPr>
            <a:spLocks noGrp="1"/>
          </p:cNvSpPr>
          <p:nvPr>
            <p:ph type="ftr" sz="quarter" idx="11"/>
          </p:nvPr>
        </p:nvSpPr>
        <p:spPr/>
        <p:txBody>
          <a:bodyPr/>
          <a:lstStyle/>
          <a:p>
            <a:r>
              <a:rPr lang="en-GB" dirty="0"/>
              <a:t>Established vide Uttarakhand Act No. 10 of 2023</a:t>
            </a:r>
            <a:endParaRPr lang="en-IN" dirty="0"/>
          </a:p>
        </p:txBody>
      </p:sp>
      <p:sp>
        <p:nvSpPr>
          <p:cNvPr id="7" name="Slide Number Placeholder 6">
            <a:extLst>
              <a:ext uri="{FF2B5EF4-FFF2-40B4-BE49-F238E27FC236}">
                <a16:creationId xmlns:a16="http://schemas.microsoft.com/office/drawing/2014/main" id="{6EE7A299-EE5E-A47D-D6D2-835EED7633DD}"/>
              </a:ext>
            </a:extLst>
          </p:cNvPr>
          <p:cNvSpPr>
            <a:spLocks noGrp="1"/>
          </p:cNvSpPr>
          <p:nvPr>
            <p:ph type="sldNum" sz="quarter" idx="12"/>
          </p:nvPr>
        </p:nvSpPr>
        <p:spPr/>
        <p:txBody>
          <a:bodyPr/>
          <a:lstStyle/>
          <a:p>
            <a:fld id="{0D4B6295-80BB-4FCB-92B1-AA444A4CA137}" type="slidenum">
              <a:rPr lang="en-IN" smtClean="0"/>
              <a:t>‹#›</a:t>
            </a:fld>
            <a:endParaRPr lang="en-IN" dirty="0"/>
          </a:p>
        </p:txBody>
      </p:sp>
    </p:spTree>
    <p:extLst>
      <p:ext uri="{BB962C8B-B14F-4D97-AF65-F5344CB8AC3E}">
        <p14:creationId xmlns:p14="http://schemas.microsoft.com/office/powerpoint/2010/main" val="508667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A2486-3751-B1BE-A51F-7C82F90C641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E0D9EA0-F8E6-B498-7D40-6AF574EDA0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45AA7D3-6378-EE04-7C05-FFF5D2CBECF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BC3BE4C-327A-1DE1-B156-9AFA7F6D09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6CEDCF-18B2-9049-72D7-0A1524DC4BD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57EA406-10A6-5977-EA43-40CA96E0CC4C}"/>
              </a:ext>
            </a:extLst>
          </p:cNvPr>
          <p:cNvSpPr>
            <a:spLocks noGrp="1"/>
          </p:cNvSpPr>
          <p:nvPr>
            <p:ph type="dt" sz="half" idx="10"/>
          </p:nvPr>
        </p:nvSpPr>
        <p:spPr/>
        <p:txBody>
          <a:bodyPr/>
          <a:lstStyle/>
          <a:p>
            <a:fld id="{F0A82A05-4725-498A-A817-BFBDFA1EDCAD}" type="datetime1">
              <a:rPr lang="en-IN" smtClean="0"/>
              <a:t>17-05-2024</a:t>
            </a:fld>
            <a:endParaRPr lang="en-IN" dirty="0"/>
          </a:p>
        </p:txBody>
      </p:sp>
      <p:sp>
        <p:nvSpPr>
          <p:cNvPr id="8" name="Footer Placeholder 7">
            <a:extLst>
              <a:ext uri="{FF2B5EF4-FFF2-40B4-BE49-F238E27FC236}">
                <a16:creationId xmlns:a16="http://schemas.microsoft.com/office/drawing/2014/main" id="{6A269517-FC9A-C14F-7E4D-8A1852863B10}"/>
              </a:ext>
            </a:extLst>
          </p:cNvPr>
          <p:cNvSpPr>
            <a:spLocks noGrp="1"/>
          </p:cNvSpPr>
          <p:nvPr>
            <p:ph type="ftr" sz="quarter" idx="11"/>
          </p:nvPr>
        </p:nvSpPr>
        <p:spPr/>
        <p:txBody>
          <a:bodyPr/>
          <a:lstStyle/>
          <a:p>
            <a:r>
              <a:rPr lang="en-GB" dirty="0"/>
              <a:t>Established vide Uttarakhand Act No. 10 of 2023</a:t>
            </a:r>
            <a:endParaRPr lang="en-IN" dirty="0"/>
          </a:p>
        </p:txBody>
      </p:sp>
      <p:sp>
        <p:nvSpPr>
          <p:cNvPr id="9" name="Slide Number Placeholder 8">
            <a:extLst>
              <a:ext uri="{FF2B5EF4-FFF2-40B4-BE49-F238E27FC236}">
                <a16:creationId xmlns:a16="http://schemas.microsoft.com/office/drawing/2014/main" id="{78F2BFB6-BDF1-9A45-4634-F6CF7080AF24}"/>
              </a:ext>
            </a:extLst>
          </p:cNvPr>
          <p:cNvSpPr>
            <a:spLocks noGrp="1"/>
          </p:cNvSpPr>
          <p:nvPr>
            <p:ph type="sldNum" sz="quarter" idx="12"/>
          </p:nvPr>
        </p:nvSpPr>
        <p:spPr/>
        <p:txBody>
          <a:bodyPr/>
          <a:lstStyle/>
          <a:p>
            <a:fld id="{0D4B6295-80BB-4FCB-92B1-AA444A4CA137}" type="slidenum">
              <a:rPr lang="en-IN" smtClean="0"/>
              <a:t>‹#›</a:t>
            </a:fld>
            <a:endParaRPr lang="en-IN" dirty="0"/>
          </a:p>
        </p:txBody>
      </p:sp>
    </p:spTree>
    <p:extLst>
      <p:ext uri="{BB962C8B-B14F-4D97-AF65-F5344CB8AC3E}">
        <p14:creationId xmlns:p14="http://schemas.microsoft.com/office/powerpoint/2010/main" val="1175414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F79C9-68A5-E195-A813-818F1C1D425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64ED484-80FB-0E57-C73A-C1FE867E764B}"/>
              </a:ext>
            </a:extLst>
          </p:cNvPr>
          <p:cNvSpPr>
            <a:spLocks noGrp="1"/>
          </p:cNvSpPr>
          <p:nvPr>
            <p:ph type="dt" sz="half" idx="10"/>
          </p:nvPr>
        </p:nvSpPr>
        <p:spPr/>
        <p:txBody>
          <a:bodyPr/>
          <a:lstStyle/>
          <a:p>
            <a:fld id="{ADEF79ED-7817-40AD-BBDA-A96847CFF950}" type="datetime1">
              <a:rPr lang="en-IN" smtClean="0"/>
              <a:t>17-05-2024</a:t>
            </a:fld>
            <a:endParaRPr lang="en-IN" dirty="0"/>
          </a:p>
        </p:txBody>
      </p:sp>
      <p:sp>
        <p:nvSpPr>
          <p:cNvPr id="4" name="Footer Placeholder 3">
            <a:extLst>
              <a:ext uri="{FF2B5EF4-FFF2-40B4-BE49-F238E27FC236}">
                <a16:creationId xmlns:a16="http://schemas.microsoft.com/office/drawing/2014/main" id="{0163A913-B756-E8A0-BA9C-40414ABEF4ED}"/>
              </a:ext>
            </a:extLst>
          </p:cNvPr>
          <p:cNvSpPr>
            <a:spLocks noGrp="1"/>
          </p:cNvSpPr>
          <p:nvPr>
            <p:ph type="ftr" sz="quarter" idx="11"/>
          </p:nvPr>
        </p:nvSpPr>
        <p:spPr/>
        <p:txBody>
          <a:bodyPr/>
          <a:lstStyle/>
          <a:p>
            <a:r>
              <a:rPr lang="en-GB" dirty="0"/>
              <a:t>Established vide Uttarakhand Act No. 10 of 2023</a:t>
            </a:r>
            <a:endParaRPr lang="en-IN" dirty="0"/>
          </a:p>
        </p:txBody>
      </p:sp>
      <p:sp>
        <p:nvSpPr>
          <p:cNvPr id="5" name="Slide Number Placeholder 4">
            <a:extLst>
              <a:ext uri="{FF2B5EF4-FFF2-40B4-BE49-F238E27FC236}">
                <a16:creationId xmlns:a16="http://schemas.microsoft.com/office/drawing/2014/main" id="{108BC882-BCCE-A167-3245-3668F4E6FDE8}"/>
              </a:ext>
            </a:extLst>
          </p:cNvPr>
          <p:cNvSpPr>
            <a:spLocks noGrp="1"/>
          </p:cNvSpPr>
          <p:nvPr>
            <p:ph type="sldNum" sz="quarter" idx="12"/>
          </p:nvPr>
        </p:nvSpPr>
        <p:spPr/>
        <p:txBody>
          <a:bodyPr/>
          <a:lstStyle/>
          <a:p>
            <a:fld id="{0D4B6295-80BB-4FCB-92B1-AA444A4CA137}" type="slidenum">
              <a:rPr lang="en-IN" smtClean="0"/>
              <a:t>‹#›</a:t>
            </a:fld>
            <a:endParaRPr lang="en-IN" dirty="0"/>
          </a:p>
        </p:txBody>
      </p:sp>
    </p:spTree>
    <p:extLst>
      <p:ext uri="{BB962C8B-B14F-4D97-AF65-F5344CB8AC3E}">
        <p14:creationId xmlns:p14="http://schemas.microsoft.com/office/powerpoint/2010/main" val="2125767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81F062-62CD-8B85-B44E-84E78FA80B5D}"/>
              </a:ext>
            </a:extLst>
          </p:cNvPr>
          <p:cNvSpPr>
            <a:spLocks noGrp="1"/>
          </p:cNvSpPr>
          <p:nvPr>
            <p:ph type="dt" sz="half" idx="10"/>
          </p:nvPr>
        </p:nvSpPr>
        <p:spPr/>
        <p:txBody>
          <a:bodyPr/>
          <a:lstStyle/>
          <a:p>
            <a:fld id="{D82D69E8-7025-4C0F-919C-009D5AF437AD}" type="datetime1">
              <a:rPr lang="en-IN" smtClean="0"/>
              <a:t>17-05-2024</a:t>
            </a:fld>
            <a:endParaRPr lang="en-IN" dirty="0"/>
          </a:p>
        </p:txBody>
      </p:sp>
      <p:sp>
        <p:nvSpPr>
          <p:cNvPr id="3" name="Footer Placeholder 2">
            <a:extLst>
              <a:ext uri="{FF2B5EF4-FFF2-40B4-BE49-F238E27FC236}">
                <a16:creationId xmlns:a16="http://schemas.microsoft.com/office/drawing/2014/main" id="{7F2A20C4-3203-176E-1882-743A5B8AF54E}"/>
              </a:ext>
            </a:extLst>
          </p:cNvPr>
          <p:cNvSpPr>
            <a:spLocks noGrp="1"/>
          </p:cNvSpPr>
          <p:nvPr>
            <p:ph type="ftr" sz="quarter" idx="11"/>
          </p:nvPr>
        </p:nvSpPr>
        <p:spPr/>
        <p:txBody>
          <a:bodyPr/>
          <a:lstStyle/>
          <a:p>
            <a:r>
              <a:rPr lang="en-GB" dirty="0"/>
              <a:t>Established vide Uttarakhand Act No. 10 of 2023</a:t>
            </a:r>
            <a:endParaRPr lang="en-IN" dirty="0"/>
          </a:p>
        </p:txBody>
      </p:sp>
      <p:sp>
        <p:nvSpPr>
          <p:cNvPr id="4" name="Slide Number Placeholder 3">
            <a:extLst>
              <a:ext uri="{FF2B5EF4-FFF2-40B4-BE49-F238E27FC236}">
                <a16:creationId xmlns:a16="http://schemas.microsoft.com/office/drawing/2014/main" id="{DCDFAE0D-9878-399E-FBAD-BFD25B1C74EE}"/>
              </a:ext>
            </a:extLst>
          </p:cNvPr>
          <p:cNvSpPr>
            <a:spLocks noGrp="1"/>
          </p:cNvSpPr>
          <p:nvPr>
            <p:ph type="sldNum" sz="quarter" idx="12"/>
          </p:nvPr>
        </p:nvSpPr>
        <p:spPr/>
        <p:txBody>
          <a:bodyPr/>
          <a:lstStyle/>
          <a:p>
            <a:fld id="{0D4B6295-80BB-4FCB-92B1-AA444A4CA137}" type="slidenum">
              <a:rPr lang="en-IN" smtClean="0"/>
              <a:t>‹#›</a:t>
            </a:fld>
            <a:endParaRPr lang="en-IN" dirty="0"/>
          </a:p>
        </p:txBody>
      </p:sp>
    </p:spTree>
    <p:extLst>
      <p:ext uri="{BB962C8B-B14F-4D97-AF65-F5344CB8AC3E}">
        <p14:creationId xmlns:p14="http://schemas.microsoft.com/office/powerpoint/2010/main" val="34014047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CE515-E169-6C5C-B585-E7D2B77C56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9241187-6331-E689-430C-1B8D6029FA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B107A29-106E-D206-56A2-04ADDCF888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D65990-3BB8-BFBC-6F01-15968F532FB9}"/>
              </a:ext>
            </a:extLst>
          </p:cNvPr>
          <p:cNvSpPr>
            <a:spLocks noGrp="1"/>
          </p:cNvSpPr>
          <p:nvPr>
            <p:ph type="dt" sz="half" idx="10"/>
          </p:nvPr>
        </p:nvSpPr>
        <p:spPr/>
        <p:txBody>
          <a:bodyPr/>
          <a:lstStyle/>
          <a:p>
            <a:fld id="{B1AFCC4B-50AD-4C34-88A2-C6808AAA455B}" type="datetime1">
              <a:rPr lang="en-IN" smtClean="0"/>
              <a:t>17-05-2024</a:t>
            </a:fld>
            <a:endParaRPr lang="en-IN" dirty="0"/>
          </a:p>
        </p:txBody>
      </p:sp>
      <p:sp>
        <p:nvSpPr>
          <p:cNvPr id="6" name="Footer Placeholder 5">
            <a:extLst>
              <a:ext uri="{FF2B5EF4-FFF2-40B4-BE49-F238E27FC236}">
                <a16:creationId xmlns:a16="http://schemas.microsoft.com/office/drawing/2014/main" id="{4228FEA5-B10A-15B9-66AB-CC9BB2ACFDF2}"/>
              </a:ext>
            </a:extLst>
          </p:cNvPr>
          <p:cNvSpPr>
            <a:spLocks noGrp="1"/>
          </p:cNvSpPr>
          <p:nvPr>
            <p:ph type="ftr" sz="quarter" idx="11"/>
          </p:nvPr>
        </p:nvSpPr>
        <p:spPr/>
        <p:txBody>
          <a:bodyPr/>
          <a:lstStyle/>
          <a:p>
            <a:r>
              <a:rPr lang="en-GB" dirty="0"/>
              <a:t>Established vide Uttarakhand Act No. 10 of 2023</a:t>
            </a:r>
            <a:endParaRPr lang="en-IN" dirty="0"/>
          </a:p>
        </p:txBody>
      </p:sp>
      <p:sp>
        <p:nvSpPr>
          <p:cNvPr id="7" name="Slide Number Placeholder 6">
            <a:extLst>
              <a:ext uri="{FF2B5EF4-FFF2-40B4-BE49-F238E27FC236}">
                <a16:creationId xmlns:a16="http://schemas.microsoft.com/office/drawing/2014/main" id="{7FA50266-3CF4-2D50-28B5-E1FE9C96A70C}"/>
              </a:ext>
            </a:extLst>
          </p:cNvPr>
          <p:cNvSpPr>
            <a:spLocks noGrp="1"/>
          </p:cNvSpPr>
          <p:nvPr>
            <p:ph type="sldNum" sz="quarter" idx="12"/>
          </p:nvPr>
        </p:nvSpPr>
        <p:spPr/>
        <p:txBody>
          <a:bodyPr/>
          <a:lstStyle/>
          <a:p>
            <a:fld id="{0D4B6295-80BB-4FCB-92B1-AA444A4CA137}" type="slidenum">
              <a:rPr lang="en-IN" smtClean="0"/>
              <a:t>‹#›</a:t>
            </a:fld>
            <a:endParaRPr lang="en-IN" dirty="0"/>
          </a:p>
        </p:txBody>
      </p:sp>
    </p:spTree>
    <p:extLst>
      <p:ext uri="{BB962C8B-B14F-4D97-AF65-F5344CB8AC3E}">
        <p14:creationId xmlns:p14="http://schemas.microsoft.com/office/powerpoint/2010/main" val="3114131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07FA6-830D-8104-24C9-7CA4DD44FB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56AA7BE-8D19-DC6C-1F2A-C0825499D7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en-IN" dirty="0"/>
          </a:p>
        </p:txBody>
      </p:sp>
      <p:sp>
        <p:nvSpPr>
          <p:cNvPr id="4" name="Text Placeholder 3">
            <a:extLst>
              <a:ext uri="{FF2B5EF4-FFF2-40B4-BE49-F238E27FC236}">
                <a16:creationId xmlns:a16="http://schemas.microsoft.com/office/drawing/2014/main" id="{E28F42E9-6F97-6EE4-BF96-F05BAAA45C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494586-378A-D69F-505A-F9E84843FCD3}"/>
              </a:ext>
            </a:extLst>
          </p:cNvPr>
          <p:cNvSpPr>
            <a:spLocks noGrp="1"/>
          </p:cNvSpPr>
          <p:nvPr>
            <p:ph type="dt" sz="half" idx="10"/>
          </p:nvPr>
        </p:nvSpPr>
        <p:spPr/>
        <p:txBody>
          <a:bodyPr/>
          <a:lstStyle/>
          <a:p>
            <a:fld id="{BD34BBD8-040C-4049-9862-561DABD5367A}" type="datetime1">
              <a:rPr lang="en-IN" smtClean="0"/>
              <a:t>17-05-2024</a:t>
            </a:fld>
            <a:endParaRPr lang="en-IN" dirty="0"/>
          </a:p>
        </p:txBody>
      </p:sp>
      <p:sp>
        <p:nvSpPr>
          <p:cNvPr id="6" name="Footer Placeholder 5">
            <a:extLst>
              <a:ext uri="{FF2B5EF4-FFF2-40B4-BE49-F238E27FC236}">
                <a16:creationId xmlns:a16="http://schemas.microsoft.com/office/drawing/2014/main" id="{5BB89F97-61B3-2EDE-11A4-81F52A6F1984}"/>
              </a:ext>
            </a:extLst>
          </p:cNvPr>
          <p:cNvSpPr>
            <a:spLocks noGrp="1"/>
          </p:cNvSpPr>
          <p:nvPr>
            <p:ph type="ftr" sz="quarter" idx="11"/>
          </p:nvPr>
        </p:nvSpPr>
        <p:spPr/>
        <p:txBody>
          <a:bodyPr/>
          <a:lstStyle/>
          <a:p>
            <a:r>
              <a:rPr lang="en-GB" dirty="0"/>
              <a:t>Established vide Uttarakhand Act No. 10 of 2023</a:t>
            </a:r>
            <a:endParaRPr lang="en-IN" dirty="0"/>
          </a:p>
        </p:txBody>
      </p:sp>
      <p:sp>
        <p:nvSpPr>
          <p:cNvPr id="7" name="Slide Number Placeholder 6">
            <a:extLst>
              <a:ext uri="{FF2B5EF4-FFF2-40B4-BE49-F238E27FC236}">
                <a16:creationId xmlns:a16="http://schemas.microsoft.com/office/drawing/2014/main" id="{68FFEF8F-EBC5-40A7-1E35-4B8790009005}"/>
              </a:ext>
            </a:extLst>
          </p:cNvPr>
          <p:cNvSpPr>
            <a:spLocks noGrp="1"/>
          </p:cNvSpPr>
          <p:nvPr>
            <p:ph type="sldNum" sz="quarter" idx="12"/>
          </p:nvPr>
        </p:nvSpPr>
        <p:spPr/>
        <p:txBody>
          <a:bodyPr/>
          <a:lstStyle/>
          <a:p>
            <a:fld id="{0D4B6295-80BB-4FCB-92B1-AA444A4CA137}" type="slidenum">
              <a:rPr lang="en-IN" smtClean="0"/>
              <a:t>‹#›</a:t>
            </a:fld>
            <a:endParaRPr lang="en-IN" dirty="0"/>
          </a:p>
        </p:txBody>
      </p:sp>
    </p:spTree>
    <p:extLst>
      <p:ext uri="{BB962C8B-B14F-4D97-AF65-F5344CB8AC3E}">
        <p14:creationId xmlns:p14="http://schemas.microsoft.com/office/powerpoint/2010/main" val="3990348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312EDC-7A4A-8F4C-A6BE-188AFCE81E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0376A02-5630-F3EC-181A-D93597B580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3A39D0-41F6-9C51-6AE7-6159202F5D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82AC51F-A540-4D49-B159-54219C4E2406}" type="datetime1">
              <a:rPr lang="en-IN" smtClean="0"/>
              <a:t>17-05-2024</a:t>
            </a:fld>
            <a:endParaRPr lang="en-IN" dirty="0"/>
          </a:p>
        </p:txBody>
      </p:sp>
      <p:sp>
        <p:nvSpPr>
          <p:cNvPr id="5" name="Footer Placeholder 4">
            <a:extLst>
              <a:ext uri="{FF2B5EF4-FFF2-40B4-BE49-F238E27FC236}">
                <a16:creationId xmlns:a16="http://schemas.microsoft.com/office/drawing/2014/main" id="{9BB3D873-F910-7398-890A-986A61601A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GB" dirty="0"/>
              <a:t>Established vide Uttarakhand Act No. 10 of 2023</a:t>
            </a:r>
            <a:endParaRPr lang="en-IN" dirty="0"/>
          </a:p>
        </p:txBody>
      </p:sp>
      <p:sp>
        <p:nvSpPr>
          <p:cNvPr id="6" name="Slide Number Placeholder 5">
            <a:extLst>
              <a:ext uri="{FF2B5EF4-FFF2-40B4-BE49-F238E27FC236}">
                <a16:creationId xmlns:a16="http://schemas.microsoft.com/office/drawing/2014/main" id="{4EDE01D8-E348-FADD-6672-49DC456D68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D4B6295-80BB-4FCB-92B1-AA444A4CA137}" type="slidenum">
              <a:rPr lang="en-IN" smtClean="0"/>
              <a:t>‹#›</a:t>
            </a:fld>
            <a:endParaRPr lang="en-IN" dirty="0"/>
          </a:p>
        </p:txBody>
      </p:sp>
    </p:spTree>
    <p:extLst>
      <p:ext uri="{BB962C8B-B14F-4D97-AF65-F5344CB8AC3E}">
        <p14:creationId xmlns:p14="http://schemas.microsoft.com/office/powerpoint/2010/main" val="36190157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8.gif"/><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png"/><Relationship Id="rId9"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0.jpeg"/><Relationship Id="rId5" Type="http://schemas.openxmlformats.org/officeDocument/2006/relationships/image" Target="../media/image29.jp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8.gif"/><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AA7A84D8-8D75-EBBD-CB28-243E347E1DE5}"/>
              </a:ext>
            </a:extLst>
          </p:cNvPr>
          <p:cNvCxnSpPr>
            <a:cxnSpLocks noGrp="1" noRot="1" noMove="1" noResize="1" noEditPoints="1" noAdjustHandles="1" noChangeArrowheads="1" noChangeShapeType="1"/>
          </p:cNvCxnSpPr>
          <p:nvPr/>
        </p:nvCxnSpPr>
        <p:spPr>
          <a:xfrm>
            <a:off x="0" y="6764897"/>
            <a:ext cx="12192000" cy="0"/>
          </a:xfrm>
          <a:prstGeom prst="line">
            <a:avLst/>
          </a:prstGeom>
          <a:ln w="234950">
            <a:solidFill>
              <a:srgbClr val="003371"/>
            </a:solidFill>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BCB254B9-309F-A6AE-0698-8376A367340B}"/>
              </a:ext>
            </a:extLst>
          </p:cNvPr>
          <p:cNvSpPr>
            <a:spLocks noGrp="1"/>
          </p:cNvSpPr>
          <p:nvPr>
            <p:ph type="ctrTitle"/>
          </p:nvPr>
        </p:nvSpPr>
        <p:spPr>
          <a:xfrm>
            <a:off x="1524000" y="437075"/>
            <a:ext cx="9144000" cy="2386806"/>
          </a:xfrm>
        </p:spPr>
        <p:txBody>
          <a:bodyPr>
            <a:noAutofit/>
          </a:bodyPr>
          <a:lstStyle/>
          <a:p>
            <a:pPr>
              <a:lnSpc>
                <a:spcPct val="100000"/>
              </a:lnSpc>
            </a:pPr>
            <a:r>
              <a:rPr lang="en-US" sz="4000" b="1" dirty="0">
                <a:latin typeface="Calibri" panose="020F0502020204030204" pitchFamily="34" charset="0"/>
                <a:ea typeface="Calibri" panose="020F0502020204030204" pitchFamily="34" charset="0"/>
                <a:cs typeface="Calibri" panose="020F0502020204030204" pitchFamily="34" charset="0"/>
              </a:rPr>
              <a:t>UCF439</a:t>
            </a:r>
            <a:br>
              <a:rPr lang="en-US" sz="4000" b="1" dirty="0">
                <a:latin typeface="Calibri" panose="020F0502020204030204" pitchFamily="34" charset="0"/>
                <a:ea typeface="Calibri" panose="020F0502020204030204" pitchFamily="34" charset="0"/>
                <a:cs typeface="Calibri" panose="020F0502020204030204" pitchFamily="34" charset="0"/>
              </a:rPr>
            </a:br>
            <a:r>
              <a:rPr lang="en-US" sz="4000" b="1" dirty="0">
                <a:latin typeface="Calibri" panose="020F0502020204030204" pitchFamily="34" charset="0"/>
                <a:ea typeface="Calibri" panose="020F0502020204030204" pitchFamily="34" charset="0"/>
                <a:cs typeface="Calibri" panose="020F0502020204030204" pitchFamily="34" charset="0"/>
              </a:rPr>
              <a:t> Capstone Project</a:t>
            </a:r>
            <a:br>
              <a:rPr lang="en-US" sz="4000" b="1" dirty="0">
                <a:latin typeface="Calibri" panose="020F0502020204030204" pitchFamily="34" charset="0"/>
                <a:ea typeface="Calibri" panose="020F0502020204030204" pitchFamily="34" charset="0"/>
                <a:cs typeface="Calibri" panose="020F0502020204030204" pitchFamily="34" charset="0"/>
              </a:rPr>
            </a:br>
            <a:r>
              <a:rPr lang="en-US" sz="4000" b="1" dirty="0">
                <a:latin typeface="Calibri" panose="020F0502020204030204" pitchFamily="34" charset="0"/>
                <a:ea typeface="Calibri" panose="020F0502020204030204" pitchFamily="34" charset="0"/>
                <a:cs typeface="Calibri" panose="020F0502020204030204" pitchFamily="34" charset="0"/>
              </a:rPr>
              <a:t>Medical Examiner</a:t>
            </a:r>
            <a:br>
              <a:rPr lang="en-US" sz="4000" b="1" dirty="0">
                <a:latin typeface="Calibri" panose="020F0502020204030204" pitchFamily="34" charset="0"/>
                <a:ea typeface="Calibri" panose="020F0502020204030204" pitchFamily="34" charset="0"/>
                <a:cs typeface="Calibri" panose="020F0502020204030204" pitchFamily="34" charset="0"/>
              </a:rPr>
            </a:br>
            <a:r>
              <a:rPr lang="en-US" sz="4000" b="1" dirty="0">
                <a:latin typeface="Calibri" panose="020F0502020204030204" pitchFamily="34" charset="0"/>
                <a:ea typeface="Calibri" panose="020F0502020204030204" pitchFamily="34" charset="0"/>
                <a:cs typeface="Calibri" panose="020F0502020204030204" pitchFamily="34" charset="0"/>
              </a:rPr>
              <a:t>Group No 155</a:t>
            </a:r>
            <a:endParaRPr lang="en-IN" sz="4000" b="1" dirty="0">
              <a:latin typeface="Calibri" panose="020F0502020204030204" pitchFamily="34" charset="0"/>
              <a:ea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FDBFC081-0CC6-CB98-A616-B7E07BF78196}"/>
              </a:ext>
            </a:extLst>
          </p:cNvPr>
          <p:cNvSpPr>
            <a:spLocks noGrp="1"/>
          </p:cNvSpPr>
          <p:nvPr>
            <p:ph type="subTitle" idx="1"/>
          </p:nvPr>
        </p:nvSpPr>
        <p:spPr>
          <a:xfrm>
            <a:off x="178552" y="3764699"/>
            <a:ext cx="7265957" cy="2932995"/>
          </a:xfrm>
        </p:spPr>
        <p:txBody>
          <a:bodyPr/>
          <a:lstStyle/>
          <a:p>
            <a:pPr algn="l"/>
            <a:r>
              <a:rPr lang="en-GB" b="1" dirty="0">
                <a:latin typeface="Calibri" panose="020F0502020204030204" pitchFamily="34" charset="0"/>
                <a:ea typeface="Calibri" panose="020F0502020204030204" pitchFamily="34" charset="0"/>
                <a:cs typeface="Calibri" panose="020F0502020204030204" pitchFamily="34" charset="0"/>
              </a:rPr>
              <a:t>Supervisor’s name</a:t>
            </a:r>
            <a:r>
              <a:rPr lang="en-GB" dirty="0">
                <a:latin typeface="Calibri" panose="020F0502020204030204" pitchFamily="34" charset="0"/>
                <a:ea typeface="Calibri" panose="020F0502020204030204" pitchFamily="34" charset="0"/>
                <a:cs typeface="Calibri" panose="020F0502020204030204" pitchFamily="34" charset="0"/>
              </a:rPr>
              <a:t> : Sanjay Kumar </a:t>
            </a:r>
          </a:p>
          <a:p>
            <a:pPr algn="l"/>
            <a:r>
              <a:rPr lang="en-US" sz="2400" b="1" dirty="0">
                <a:latin typeface="Calibri" panose="020F0502020204030204" pitchFamily="34" charset="0"/>
                <a:ea typeface="Calibri" panose="020F0502020204030204" pitchFamily="34" charset="0"/>
                <a:cs typeface="Calibri" panose="020F0502020204030204" pitchFamily="34" charset="0"/>
              </a:rPr>
              <a:t>Supervisor’s Email</a:t>
            </a:r>
            <a:r>
              <a:rPr lang="en-US" sz="2400" dirty="0">
                <a:latin typeface="Calibri" panose="020F0502020204030204" pitchFamily="34" charset="0"/>
                <a:ea typeface="Calibri" panose="020F0502020204030204" pitchFamily="34" charset="0"/>
                <a:cs typeface="Calibri" panose="020F0502020204030204" pitchFamily="34" charset="0"/>
              </a:rPr>
              <a:t>: s</a:t>
            </a:r>
            <a:r>
              <a:rPr lang="en-US" dirty="0">
                <a:latin typeface="Calibri" panose="020F0502020204030204" pitchFamily="34" charset="0"/>
                <a:ea typeface="Calibri" panose="020F0502020204030204" pitchFamily="34" charset="0"/>
                <a:cs typeface="Calibri" panose="020F0502020204030204" pitchFamily="34" charset="0"/>
              </a:rPr>
              <a:t>anjay.kumar@dituniversity.edu.in</a:t>
            </a:r>
            <a:endParaRPr lang="en-GB"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descr="A black and grey logo with a blue background&#10;&#10;Description automatically generated">
            <a:extLst>
              <a:ext uri="{FF2B5EF4-FFF2-40B4-BE49-F238E27FC236}">
                <a16:creationId xmlns:a16="http://schemas.microsoft.com/office/drawing/2014/main" id="{9931945E-075C-FE3C-BB9E-9D4CB12A9098}"/>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0990730" y="129829"/>
            <a:ext cx="1129552" cy="911172"/>
          </a:xfrm>
          <a:prstGeom prst="rect">
            <a:avLst/>
          </a:prstGeom>
        </p:spPr>
      </p:pic>
      <p:sp>
        <p:nvSpPr>
          <p:cNvPr id="6" name="Footer Placeholder 5">
            <a:extLst>
              <a:ext uri="{FF2B5EF4-FFF2-40B4-BE49-F238E27FC236}">
                <a16:creationId xmlns:a16="http://schemas.microsoft.com/office/drawing/2014/main" id="{A39F7768-BDF3-FB4A-95A5-655CAC58CFC2}"/>
              </a:ext>
            </a:extLst>
          </p:cNvPr>
          <p:cNvSpPr>
            <a:spLocks noGrp="1" noRot="1" noMove="1" noResize="1" noEditPoints="1" noAdjustHandles="1" noChangeArrowheads="1" noChangeShapeType="1"/>
          </p:cNvSpPr>
          <p:nvPr>
            <p:ph type="ftr" sz="quarter" idx="11"/>
          </p:nvPr>
        </p:nvSpPr>
        <p:spPr>
          <a:xfrm>
            <a:off x="0" y="6248401"/>
            <a:ext cx="12192000" cy="609599"/>
          </a:xfrm>
        </p:spPr>
        <p:txBody>
          <a:bodyPr/>
          <a:lstStyle/>
          <a:p>
            <a:r>
              <a:rPr lang="en-GB" dirty="0">
                <a:latin typeface="Calibri" panose="020F0502020204030204" pitchFamily="34" charset="0"/>
                <a:ea typeface="Calibri" panose="020F0502020204030204" pitchFamily="34" charset="0"/>
                <a:cs typeface="Calibri" panose="020F0502020204030204" pitchFamily="34" charset="0"/>
              </a:rPr>
              <a:t>Established vide Uttarakhand Act No. 10 of 2023</a:t>
            </a:r>
          </a:p>
          <a:p>
            <a:r>
              <a:rPr lang="en-IN" dirty="0">
                <a:latin typeface="Calibri" panose="020F0502020204030204" pitchFamily="34" charset="0"/>
                <a:ea typeface="Calibri" panose="020F0502020204030204" pitchFamily="34" charset="0"/>
                <a:cs typeface="Calibri" panose="020F0502020204030204" pitchFamily="34" charset="0"/>
              </a:rPr>
              <a:t>Recognised by UGC under Section 2(f) of the UGC Act, 1956</a:t>
            </a:r>
          </a:p>
          <a:p>
            <a:pPr>
              <a:lnSpc>
                <a:spcPct val="150000"/>
              </a:lnSpc>
            </a:pPr>
            <a:r>
              <a:rPr lang="en-IN" b="1" i="1" spc="150" dirty="0">
                <a:solidFill>
                  <a:schemeClr val="bg1"/>
                </a:solidFill>
                <a:latin typeface="Calibri" panose="020F0502020204030204" pitchFamily="34" charset="0"/>
                <a:ea typeface="Calibri" panose="020F0502020204030204" pitchFamily="34" charset="0"/>
                <a:cs typeface="Calibri" panose="020F0502020204030204" pitchFamily="34" charset="0"/>
              </a:rPr>
              <a:t>dituniversity.edu.in</a:t>
            </a:r>
          </a:p>
        </p:txBody>
      </p:sp>
      <p:sp>
        <p:nvSpPr>
          <p:cNvPr id="7" name="Slide Number Placeholder 6">
            <a:extLst>
              <a:ext uri="{FF2B5EF4-FFF2-40B4-BE49-F238E27FC236}">
                <a16:creationId xmlns:a16="http://schemas.microsoft.com/office/drawing/2014/main" id="{F6201975-E8BF-6FAB-BAD8-E25B477BF1F4}"/>
              </a:ext>
            </a:extLst>
          </p:cNvPr>
          <p:cNvSpPr>
            <a:spLocks noGrp="1" noRot="1" noMove="1" noResize="1" noEditPoints="1" noAdjustHandles="1" noChangeArrowheads="1" noChangeShapeType="1"/>
          </p:cNvSpPr>
          <p:nvPr>
            <p:ph type="sldNum" sz="quarter" idx="12"/>
          </p:nvPr>
        </p:nvSpPr>
        <p:spPr/>
        <p:txBody>
          <a:bodyPr/>
          <a:lstStyle/>
          <a:p>
            <a:fld id="{0D4B6295-80BB-4FCB-92B1-AA444A4CA137}" type="slidenum">
              <a:rPr lang="en-IN" smtClean="0"/>
              <a:t>1</a:t>
            </a:fld>
            <a:endParaRPr lang="en-IN" dirty="0"/>
          </a:p>
        </p:txBody>
      </p:sp>
      <p:cxnSp>
        <p:nvCxnSpPr>
          <p:cNvPr id="9" name="Straight Connector 8">
            <a:extLst>
              <a:ext uri="{FF2B5EF4-FFF2-40B4-BE49-F238E27FC236}">
                <a16:creationId xmlns:a16="http://schemas.microsoft.com/office/drawing/2014/main" id="{5C6A8325-D536-9B12-4787-810742F3023A}"/>
              </a:ext>
            </a:extLst>
          </p:cNvPr>
          <p:cNvCxnSpPr>
            <a:cxnSpLocks noGrp="1" noRot="1" noMove="1" noResize="1" noEditPoints="1" noAdjustHandles="1" noChangeArrowheads="1" noChangeShapeType="1"/>
          </p:cNvCxnSpPr>
          <p:nvPr/>
        </p:nvCxnSpPr>
        <p:spPr>
          <a:xfrm>
            <a:off x="0" y="48466"/>
            <a:ext cx="12192000" cy="0"/>
          </a:xfrm>
          <a:prstGeom prst="line">
            <a:avLst/>
          </a:prstGeom>
          <a:ln w="76200">
            <a:solidFill>
              <a:srgbClr val="D5DE2F"/>
            </a:solidFill>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7375174F-5106-FAF7-6FCD-C757A82FD70E}"/>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90575" y="48466"/>
            <a:ext cx="1542857" cy="1428571"/>
          </a:xfrm>
          <a:prstGeom prst="rect">
            <a:avLst/>
          </a:prstGeom>
        </p:spPr>
      </p:pic>
      <p:sp>
        <p:nvSpPr>
          <p:cNvPr id="11" name="TextBox 10">
            <a:extLst>
              <a:ext uri="{FF2B5EF4-FFF2-40B4-BE49-F238E27FC236}">
                <a16:creationId xmlns:a16="http://schemas.microsoft.com/office/drawing/2014/main" id="{A61597F3-8092-3A58-9EE8-587C4AAEDF85}"/>
              </a:ext>
            </a:extLst>
          </p:cNvPr>
          <p:cNvSpPr txBox="1"/>
          <p:nvPr/>
        </p:nvSpPr>
        <p:spPr>
          <a:xfrm>
            <a:off x="8475288" y="3697114"/>
            <a:ext cx="4652343" cy="1938992"/>
          </a:xfrm>
          <a:prstGeom prst="rect">
            <a:avLst/>
          </a:prstGeom>
          <a:noFill/>
        </p:spPr>
        <p:txBody>
          <a:bodyPr wrap="square" rtlCol="0">
            <a:sp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Student’s name</a:t>
            </a:r>
            <a:r>
              <a:rPr lang="en-US" sz="2400" dirty="0">
                <a:latin typeface="Calibri" panose="020F0502020204030204" pitchFamily="34" charset="0"/>
                <a:ea typeface="Calibri" panose="020F0502020204030204" pitchFamily="34" charset="0"/>
                <a:cs typeface="Calibri" panose="020F0502020204030204" pitchFamily="34" charset="0"/>
              </a:rPr>
              <a:t>: Deepak</a:t>
            </a:r>
          </a:p>
          <a:p>
            <a:r>
              <a:rPr lang="en-US" sz="2400" dirty="0">
                <a:latin typeface="Calibri" panose="020F0502020204030204" pitchFamily="34" charset="0"/>
                <a:ea typeface="Calibri" panose="020F0502020204030204" pitchFamily="34" charset="0"/>
                <a:cs typeface="Calibri" panose="020F0502020204030204" pitchFamily="34" charset="0"/>
              </a:rPr>
              <a:t>SAP IDs: 1000014934</a:t>
            </a:r>
          </a:p>
          <a:p>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b="1" dirty="0">
                <a:latin typeface="Calibri" panose="020F0502020204030204" pitchFamily="34" charset="0"/>
                <a:ea typeface="Calibri" panose="020F0502020204030204" pitchFamily="34" charset="0"/>
                <a:cs typeface="Calibri" panose="020F0502020204030204" pitchFamily="34" charset="0"/>
              </a:rPr>
              <a:t>Student’s name</a:t>
            </a:r>
            <a:r>
              <a:rPr lang="en-US" sz="2400" dirty="0">
                <a:latin typeface="Calibri" panose="020F0502020204030204" pitchFamily="34" charset="0"/>
                <a:ea typeface="Calibri" panose="020F0502020204030204" pitchFamily="34" charset="0"/>
                <a:cs typeface="Calibri" panose="020F0502020204030204" pitchFamily="34" charset="0"/>
              </a:rPr>
              <a:t>: Nilay Singh</a:t>
            </a:r>
          </a:p>
          <a:p>
            <a:r>
              <a:rPr lang="en-US" sz="2400" dirty="0">
                <a:latin typeface="Calibri" panose="020F0502020204030204" pitchFamily="34" charset="0"/>
                <a:ea typeface="Calibri" panose="020F0502020204030204" pitchFamily="34" charset="0"/>
                <a:cs typeface="Calibri" panose="020F0502020204030204" pitchFamily="34" charset="0"/>
              </a:rPr>
              <a:t>SAP IDs : 100001490</a:t>
            </a:r>
          </a:p>
        </p:txBody>
      </p:sp>
    </p:spTree>
    <p:extLst>
      <p:ext uri="{BB962C8B-B14F-4D97-AF65-F5344CB8AC3E}">
        <p14:creationId xmlns:p14="http://schemas.microsoft.com/office/powerpoint/2010/main" val="5677513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AA7A84D8-8D75-EBBD-CB28-243E347E1DE5}"/>
              </a:ext>
            </a:extLst>
          </p:cNvPr>
          <p:cNvCxnSpPr>
            <a:cxnSpLocks noGrp="1" noRot="1" noMove="1" noResize="1" noEditPoints="1" noAdjustHandles="1" noChangeArrowheads="1" noChangeShapeType="1"/>
          </p:cNvCxnSpPr>
          <p:nvPr/>
        </p:nvCxnSpPr>
        <p:spPr>
          <a:xfrm>
            <a:off x="0" y="6764897"/>
            <a:ext cx="12192000" cy="0"/>
          </a:xfrm>
          <a:prstGeom prst="line">
            <a:avLst/>
          </a:prstGeom>
          <a:ln w="234950">
            <a:solidFill>
              <a:srgbClr val="003371"/>
            </a:solidFill>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BCB254B9-309F-A6AE-0698-8376A367340B}"/>
              </a:ext>
            </a:extLst>
          </p:cNvPr>
          <p:cNvSpPr>
            <a:spLocks noGrp="1"/>
          </p:cNvSpPr>
          <p:nvPr>
            <p:ph type="ctrTitle"/>
          </p:nvPr>
        </p:nvSpPr>
        <p:spPr>
          <a:xfrm>
            <a:off x="1524000" y="0"/>
            <a:ext cx="9144000" cy="768722"/>
          </a:xfrm>
        </p:spPr>
        <p:txBody>
          <a:bodyPr>
            <a:noAutofit/>
          </a:bodyPr>
          <a:lstStyle/>
          <a:p>
            <a:r>
              <a:rPr lang="en-GB" sz="4000" b="1" spc="300" dirty="0">
                <a:latin typeface="Calibri" panose="020F0502020204030204" pitchFamily="34" charset="0"/>
                <a:ea typeface="Calibri" panose="020F0502020204030204" pitchFamily="34" charset="0"/>
                <a:cs typeface="Calibri" panose="020F0502020204030204" pitchFamily="34" charset="0"/>
              </a:rPr>
              <a:t>Model Architecture</a:t>
            </a:r>
            <a:endParaRPr lang="en-IN" sz="4000" b="1" spc="3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descr="A black and grey logo with a blue background&#10;&#10;Description automatically generated">
            <a:extLst>
              <a:ext uri="{FF2B5EF4-FFF2-40B4-BE49-F238E27FC236}">
                <a16:creationId xmlns:a16="http://schemas.microsoft.com/office/drawing/2014/main" id="{9931945E-075C-FE3C-BB9E-9D4CB12A9098}"/>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0990730" y="129829"/>
            <a:ext cx="1129552" cy="911172"/>
          </a:xfrm>
          <a:prstGeom prst="rect">
            <a:avLst/>
          </a:prstGeom>
        </p:spPr>
      </p:pic>
      <p:sp>
        <p:nvSpPr>
          <p:cNvPr id="6" name="Footer Placeholder 5">
            <a:extLst>
              <a:ext uri="{FF2B5EF4-FFF2-40B4-BE49-F238E27FC236}">
                <a16:creationId xmlns:a16="http://schemas.microsoft.com/office/drawing/2014/main" id="{A39F7768-BDF3-FB4A-95A5-655CAC58CFC2}"/>
              </a:ext>
            </a:extLst>
          </p:cNvPr>
          <p:cNvSpPr>
            <a:spLocks noGrp="1" noRot="1" noMove="1" noResize="1" noEditPoints="1" noAdjustHandles="1" noChangeArrowheads="1" noChangeShapeType="1"/>
          </p:cNvSpPr>
          <p:nvPr>
            <p:ph type="ftr" sz="quarter" idx="11"/>
          </p:nvPr>
        </p:nvSpPr>
        <p:spPr>
          <a:xfrm>
            <a:off x="0" y="6248401"/>
            <a:ext cx="12192000" cy="609599"/>
          </a:xfrm>
        </p:spPr>
        <p:txBody>
          <a:bodyPr/>
          <a:lstStyle/>
          <a:p>
            <a:r>
              <a:rPr lang="en-GB" dirty="0">
                <a:latin typeface="Calibri" panose="020F0502020204030204" pitchFamily="34" charset="0"/>
                <a:ea typeface="Calibri" panose="020F0502020204030204" pitchFamily="34" charset="0"/>
                <a:cs typeface="Calibri" panose="020F0502020204030204" pitchFamily="34" charset="0"/>
              </a:rPr>
              <a:t>Established vide Uttarakhand Act No. 10 of 2023</a:t>
            </a:r>
          </a:p>
          <a:p>
            <a:r>
              <a:rPr lang="en-IN" dirty="0">
                <a:latin typeface="Calibri" panose="020F0502020204030204" pitchFamily="34" charset="0"/>
                <a:ea typeface="Calibri" panose="020F0502020204030204" pitchFamily="34" charset="0"/>
                <a:cs typeface="Calibri" panose="020F0502020204030204" pitchFamily="34" charset="0"/>
              </a:rPr>
              <a:t>Recognised by UGC under Section 2(f) of the UGC Act, 1956</a:t>
            </a:r>
          </a:p>
          <a:p>
            <a:pPr>
              <a:lnSpc>
                <a:spcPct val="150000"/>
              </a:lnSpc>
            </a:pPr>
            <a:r>
              <a:rPr lang="en-IN" b="1" i="1" spc="150" dirty="0">
                <a:solidFill>
                  <a:schemeClr val="bg1"/>
                </a:solidFill>
                <a:latin typeface="Calibri" panose="020F0502020204030204" pitchFamily="34" charset="0"/>
                <a:ea typeface="Calibri" panose="020F0502020204030204" pitchFamily="34" charset="0"/>
                <a:cs typeface="Calibri" panose="020F0502020204030204" pitchFamily="34" charset="0"/>
              </a:rPr>
              <a:t>dituniversity.edu.in</a:t>
            </a:r>
          </a:p>
        </p:txBody>
      </p:sp>
      <p:sp>
        <p:nvSpPr>
          <p:cNvPr id="7" name="Slide Number Placeholder 6">
            <a:extLst>
              <a:ext uri="{FF2B5EF4-FFF2-40B4-BE49-F238E27FC236}">
                <a16:creationId xmlns:a16="http://schemas.microsoft.com/office/drawing/2014/main" id="{F6201975-E8BF-6FAB-BAD8-E25B477BF1F4}"/>
              </a:ext>
            </a:extLst>
          </p:cNvPr>
          <p:cNvSpPr>
            <a:spLocks noGrp="1" noRot="1" noMove="1" noResize="1" noEditPoints="1" noAdjustHandles="1" noChangeArrowheads="1" noChangeShapeType="1"/>
          </p:cNvSpPr>
          <p:nvPr>
            <p:ph type="sldNum" sz="quarter" idx="12"/>
          </p:nvPr>
        </p:nvSpPr>
        <p:spPr/>
        <p:txBody>
          <a:bodyPr/>
          <a:lstStyle/>
          <a:p>
            <a:fld id="{0D4B6295-80BB-4FCB-92B1-AA444A4CA137}" type="slidenum">
              <a:rPr lang="en-IN" smtClean="0"/>
              <a:t>10</a:t>
            </a:fld>
            <a:endParaRPr lang="en-IN" dirty="0"/>
          </a:p>
        </p:txBody>
      </p:sp>
      <p:cxnSp>
        <p:nvCxnSpPr>
          <p:cNvPr id="9" name="Straight Connector 8">
            <a:extLst>
              <a:ext uri="{FF2B5EF4-FFF2-40B4-BE49-F238E27FC236}">
                <a16:creationId xmlns:a16="http://schemas.microsoft.com/office/drawing/2014/main" id="{5C6A8325-D536-9B12-4787-810742F3023A}"/>
              </a:ext>
            </a:extLst>
          </p:cNvPr>
          <p:cNvCxnSpPr>
            <a:cxnSpLocks noGrp="1" noRot="1" noMove="1" noResize="1" noEditPoints="1" noAdjustHandles="1" noChangeArrowheads="1" noChangeShapeType="1"/>
          </p:cNvCxnSpPr>
          <p:nvPr/>
        </p:nvCxnSpPr>
        <p:spPr>
          <a:xfrm>
            <a:off x="0" y="48466"/>
            <a:ext cx="12192000" cy="0"/>
          </a:xfrm>
          <a:prstGeom prst="line">
            <a:avLst/>
          </a:prstGeom>
          <a:ln w="76200">
            <a:solidFill>
              <a:srgbClr val="D5DE2F"/>
            </a:solidFill>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7375174F-5106-FAF7-6FCD-C757A82FD70E}"/>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90575" y="48466"/>
            <a:ext cx="1542857" cy="1428571"/>
          </a:xfrm>
          <a:prstGeom prst="rect">
            <a:avLst/>
          </a:prstGeom>
        </p:spPr>
      </p:pic>
      <p:cxnSp>
        <p:nvCxnSpPr>
          <p:cNvPr id="3" name="Straight Connector 2">
            <a:extLst>
              <a:ext uri="{FF2B5EF4-FFF2-40B4-BE49-F238E27FC236}">
                <a16:creationId xmlns:a16="http://schemas.microsoft.com/office/drawing/2014/main" id="{22A9338E-D50F-89E7-1957-82A21952BD51}"/>
              </a:ext>
            </a:extLst>
          </p:cNvPr>
          <p:cNvCxnSpPr>
            <a:cxnSpLocks/>
          </p:cNvCxnSpPr>
          <p:nvPr/>
        </p:nvCxnSpPr>
        <p:spPr>
          <a:xfrm>
            <a:off x="2373224" y="857249"/>
            <a:ext cx="7222732" cy="1749"/>
          </a:xfrm>
          <a:prstGeom prst="line">
            <a:avLst/>
          </a:prstGeom>
          <a:ln/>
          <a:effectLst>
            <a:glow rad="50800">
              <a:schemeClr val="accent1">
                <a:lumMod val="60000"/>
                <a:lumOff val="40000"/>
                <a:alpha val="44000"/>
              </a:schemeClr>
            </a:glow>
          </a:effectLst>
        </p:spPr>
        <p:style>
          <a:lnRef idx="2">
            <a:schemeClr val="accent4"/>
          </a:lnRef>
          <a:fillRef idx="0">
            <a:schemeClr val="accent4"/>
          </a:fillRef>
          <a:effectRef idx="1">
            <a:schemeClr val="accent4"/>
          </a:effectRef>
          <a:fontRef idx="minor">
            <a:schemeClr val="tx1"/>
          </a:fontRef>
        </p:style>
      </p:cxnSp>
      <p:pic>
        <p:nvPicPr>
          <p:cNvPr id="4" name="Picture 3">
            <a:extLst>
              <a:ext uri="{FF2B5EF4-FFF2-40B4-BE49-F238E27FC236}">
                <a16:creationId xmlns:a16="http://schemas.microsoft.com/office/drawing/2014/main" id="{0B92106B-1DE4-D747-BD13-65F695823FB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51154"/>
          <a:stretch/>
        </p:blipFill>
        <p:spPr>
          <a:xfrm>
            <a:off x="1838016" y="1134407"/>
            <a:ext cx="4628008" cy="4495955"/>
          </a:xfrm>
          <a:prstGeom prst="rect">
            <a:avLst/>
          </a:prstGeom>
        </p:spPr>
      </p:pic>
      <p:pic>
        <p:nvPicPr>
          <p:cNvPr id="8" name="Picture 7">
            <a:extLst>
              <a:ext uri="{FF2B5EF4-FFF2-40B4-BE49-F238E27FC236}">
                <a16:creationId xmlns:a16="http://schemas.microsoft.com/office/drawing/2014/main" id="{1226C276-9FA2-ECBB-4D82-33C8431D4D1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50000"/>
          <a:stretch/>
        </p:blipFill>
        <p:spPr>
          <a:xfrm>
            <a:off x="6561561" y="1102658"/>
            <a:ext cx="4455816" cy="4524206"/>
          </a:xfrm>
          <a:prstGeom prst="rect">
            <a:avLst/>
          </a:prstGeom>
        </p:spPr>
      </p:pic>
    </p:spTree>
    <p:extLst>
      <p:ext uri="{BB962C8B-B14F-4D97-AF65-F5344CB8AC3E}">
        <p14:creationId xmlns:p14="http://schemas.microsoft.com/office/powerpoint/2010/main" val="2033446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AA7A84D8-8D75-EBBD-CB28-243E347E1DE5}"/>
              </a:ext>
            </a:extLst>
          </p:cNvPr>
          <p:cNvCxnSpPr>
            <a:cxnSpLocks noGrp="1" noRot="1" noMove="1" noResize="1" noEditPoints="1" noAdjustHandles="1" noChangeArrowheads="1" noChangeShapeType="1"/>
          </p:cNvCxnSpPr>
          <p:nvPr/>
        </p:nvCxnSpPr>
        <p:spPr>
          <a:xfrm>
            <a:off x="0" y="6764897"/>
            <a:ext cx="12192000" cy="0"/>
          </a:xfrm>
          <a:prstGeom prst="line">
            <a:avLst/>
          </a:prstGeom>
          <a:ln w="234950">
            <a:solidFill>
              <a:srgbClr val="003371"/>
            </a:solidFill>
          </a:ln>
        </p:spPr>
        <p:style>
          <a:lnRef idx="2">
            <a:schemeClr val="accent1"/>
          </a:lnRef>
          <a:fillRef idx="0">
            <a:schemeClr val="accent1"/>
          </a:fillRef>
          <a:effectRef idx="1">
            <a:schemeClr val="accent1"/>
          </a:effectRef>
          <a:fontRef idx="minor">
            <a:schemeClr val="tx1"/>
          </a:fontRef>
        </p:style>
      </p:cxnSp>
      <p:pic>
        <p:nvPicPr>
          <p:cNvPr id="5" name="Picture 4" descr="A black and grey logo with a blue background&#10;&#10;Description automatically generated">
            <a:extLst>
              <a:ext uri="{FF2B5EF4-FFF2-40B4-BE49-F238E27FC236}">
                <a16:creationId xmlns:a16="http://schemas.microsoft.com/office/drawing/2014/main" id="{9931945E-075C-FE3C-BB9E-9D4CB12A9098}"/>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0990730" y="129829"/>
            <a:ext cx="1129552" cy="911172"/>
          </a:xfrm>
          <a:prstGeom prst="rect">
            <a:avLst/>
          </a:prstGeom>
        </p:spPr>
      </p:pic>
      <p:sp>
        <p:nvSpPr>
          <p:cNvPr id="6" name="Footer Placeholder 5">
            <a:extLst>
              <a:ext uri="{FF2B5EF4-FFF2-40B4-BE49-F238E27FC236}">
                <a16:creationId xmlns:a16="http://schemas.microsoft.com/office/drawing/2014/main" id="{A39F7768-BDF3-FB4A-95A5-655CAC58CFC2}"/>
              </a:ext>
            </a:extLst>
          </p:cNvPr>
          <p:cNvSpPr>
            <a:spLocks noGrp="1" noRot="1" noMove="1" noResize="1" noEditPoints="1" noAdjustHandles="1" noChangeArrowheads="1" noChangeShapeType="1"/>
          </p:cNvSpPr>
          <p:nvPr>
            <p:ph type="ftr" sz="quarter" idx="11"/>
          </p:nvPr>
        </p:nvSpPr>
        <p:spPr>
          <a:xfrm>
            <a:off x="0" y="6248401"/>
            <a:ext cx="12192000" cy="609599"/>
          </a:xfrm>
        </p:spPr>
        <p:txBody>
          <a:bodyPr/>
          <a:lstStyle/>
          <a:p>
            <a:r>
              <a:rPr lang="en-GB" dirty="0">
                <a:latin typeface="Calibri" panose="020F0502020204030204" pitchFamily="34" charset="0"/>
                <a:ea typeface="Calibri" panose="020F0502020204030204" pitchFamily="34" charset="0"/>
                <a:cs typeface="Calibri" panose="020F0502020204030204" pitchFamily="34" charset="0"/>
              </a:rPr>
              <a:t>Established vide Uttarakhand Act No. 10 of 2023</a:t>
            </a:r>
          </a:p>
          <a:p>
            <a:r>
              <a:rPr lang="en-IN" dirty="0">
                <a:latin typeface="Calibri" panose="020F0502020204030204" pitchFamily="34" charset="0"/>
                <a:ea typeface="Calibri" panose="020F0502020204030204" pitchFamily="34" charset="0"/>
                <a:cs typeface="Calibri" panose="020F0502020204030204" pitchFamily="34" charset="0"/>
              </a:rPr>
              <a:t>Recognised by UGC under Section 2(f) of the UGC Act, 1956</a:t>
            </a:r>
          </a:p>
          <a:p>
            <a:pPr>
              <a:lnSpc>
                <a:spcPct val="150000"/>
              </a:lnSpc>
            </a:pPr>
            <a:r>
              <a:rPr lang="en-IN" b="1" i="1" spc="150" dirty="0">
                <a:solidFill>
                  <a:schemeClr val="bg1"/>
                </a:solidFill>
                <a:latin typeface="Calibri" panose="020F0502020204030204" pitchFamily="34" charset="0"/>
                <a:ea typeface="Calibri" panose="020F0502020204030204" pitchFamily="34" charset="0"/>
                <a:cs typeface="Calibri" panose="020F0502020204030204" pitchFamily="34" charset="0"/>
              </a:rPr>
              <a:t>dituniversity.edu.in</a:t>
            </a:r>
          </a:p>
        </p:txBody>
      </p:sp>
      <p:sp>
        <p:nvSpPr>
          <p:cNvPr id="7" name="Slide Number Placeholder 6">
            <a:extLst>
              <a:ext uri="{FF2B5EF4-FFF2-40B4-BE49-F238E27FC236}">
                <a16:creationId xmlns:a16="http://schemas.microsoft.com/office/drawing/2014/main" id="{F6201975-E8BF-6FAB-BAD8-E25B477BF1F4}"/>
              </a:ext>
            </a:extLst>
          </p:cNvPr>
          <p:cNvSpPr>
            <a:spLocks noGrp="1" noRot="1" noMove="1" noResize="1" noEditPoints="1" noAdjustHandles="1" noChangeArrowheads="1" noChangeShapeType="1"/>
          </p:cNvSpPr>
          <p:nvPr>
            <p:ph type="sldNum" sz="quarter" idx="12"/>
          </p:nvPr>
        </p:nvSpPr>
        <p:spPr/>
        <p:txBody>
          <a:bodyPr/>
          <a:lstStyle/>
          <a:p>
            <a:fld id="{0D4B6295-80BB-4FCB-92B1-AA444A4CA137}" type="slidenum">
              <a:rPr lang="en-IN" smtClean="0"/>
              <a:t>11</a:t>
            </a:fld>
            <a:endParaRPr lang="en-IN" dirty="0"/>
          </a:p>
        </p:txBody>
      </p:sp>
      <p:cxnSp>
        <p:nvCxnSpPr>
          <p:cNvPr id="9" name="Straight Connector 8">
            <a:extLst>
              <a:ext uri="{FF2B5EF4-FFF2-40B4-BE49-F238E27FC236}">
                <a16:creationId xmlns:a16="http://schemas.microsoft.com/office/drawing/2014/main" id="{5C6A8325-D536-9B12-4787-810742F3023A}"/>
              </a:ext>
            </a:extLst>
          </p:cNvPr>
          <p:cNvCxnSpPr>
            <a:cxnSpLocks noGrp="1" noRot="1" noMove="1" noResize="1" noEditPoints="1" noAdjustHandles="1" noChangeArrowheads="1" noChangeShapeType="1"/>
          </p:cNvCxnSpPr>
          <p:nvPr/>
        </p:nvCxnSpPr>
        <p:spPr>
          <a:xfrm>
            <a:off x="0" y="48466"/>
            <a:ext cx="12192000" cy="0"/>
          </a:xfrm>
          <a:prstGeom prst="line">
            <a:avLst/>
          </a:prstGeom>
          <a:ln w="76200">
            <a:solidFill>
              <a:srgbClr val="D5DE2F"/>
            </a:solidFill>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7375174F-5106-FAF7-6FCD-C757A82FD70E}"/>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90575" y="48466"/>
            <a:ext cx="1542857" cy="1428571"/>
          </a:xfrm>
          <a:prstGeom prst="rect">
            <a:avLst/>
          </a:prstGeom>
        </p:spPr>
      </p:pic>
      <p:cxnSp>
        <p:nvCxnSpPr>
          <p:cNvPr id="3" name="Straight Connector 2">
            <a:extLst>
              <a:ext uri="{FF2B5EF4-FFF2-40B4-BE49-F238E27FC236}">
                <a16:creationId xmlns:a16="http://schemas.microsoft.com/office/drawing/2014/main" id="{22A9338E-D50F-89E7-1957-82A21952BD51}"/>
              </a:ext>
            </a:extLst>
          </p:cNvPr>
          <p:cNvCxnSpPr>
            <a:cxnSpLocks/>
          </p:cNvCxnSpPr>
          <p:nvPr/>
        </p:nvCxnSpPr>
        <p:spPr>
          <a:xfrm>
            <a:off x="2423372" y="1066251"/>
            <a:ext cx="7222732" cy="1749"/>
          </a:xfrm>
          <a:prstGeom prst="line">
            <a:avLst/>
          </a:prstGeom>
          <a:ln/>
          <a:effectLst>
            <a:glow rad="50800">
              <a:schemeClr val="accent1">
                <a:lumMod val="60000"/>
                <a:lumOff val="40000"/>
                <a:alpha val="44000"/>
              </a:schemeClr>
            </a:glow>
          </a:effectLst>
        </p:spPr>
        <p:style>
          <a:lnRef idx="2">
            <a:schemeClr val="accent4"/>
          </a:lnRef>
          <a:fillRef idx="0">
            <a:schemeClr val="accent4"/>
          </a:fillRef>
          <a:effectRef idx="1">
            <a:schemeClr val="accent4"/>
          </a:effectRef>
          <a:fontRef idx="minor">
            <a:schemeClr val="tx1"/>
          </a:fontRef>
        </p:style>
      </p:cxnSp>
      <p:sp>
        <p:nvSpPr>
          <p:cNvPr id="21" name="Title 1">
            <a:extLst>
              <a:ext uri="{FF2B5EF4-FFF2-40B4-BE49-F238E27FC236}">
                <a16:creationId xmlns:a16="http://schemas.microsoft.com/office/drawing/2014/main" id="{E3D88267-DD71-A03D-5FEA-27838CD52087}"/>
              </a:ext>
            </a:extLst>
          </p:cNvPr>
          <p:cNvSpPr txBox="1">
            <a:spLocks/>
          </p:cNvSpPr>
          <p:nvPr/>
        </p:nvSpPr>
        <p:spPr>
          <a:xfrm>
            <a:off x="1003788" y="108454"/>
            <a:ext cx="10260624" cy="95954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4000" b="1" dirty="0"/>
              <a:t>Evaluating performance measure </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5181749-E34F-7C01-4A49-12734561EC26}"/>
                  </a:ext>
                </a:extLst>
              </p:cNvPr>
              <p:cNvSpPr txBox="1"/>
              <p:nvPr/>
            </p:nvSpPr>
            <p:spPr>
              <a:xfrm>
                <a:off x="766762" y="1549477"/>
                <a:ext cx="5934075" cy="876843"/>
              </a:xfrm>
              <a:prstGeom prst="rect">
                <a:avLst/>
              </a:prstGeom>
              <a:noFill/>
            </p:spPr>
            <p:txBody>
              <a:bodyPr wrap="square" rtlCol="0">
                <a:spAutoFit/>
              </a:bodyPr>
              <a:lstStyle/>
              <a:p>
                <a:r>
                  <a:rPr lang="en-IN" sz="3200" dirty="0"/>
                  <a:t>Accuracy =  </a:t>
                </a:r>
                <a14:m>
                  <m:oMath xmlns:m="http://schemas.openxmlformats.org/officeDocument/2006/math">
                    <m:f>
                      <m:fPr>
                        <m:ctrlPr>
                          <a:rPr lang="en-IN" sz="3200" i="1" smtClean="0">
                            <a:effectLst/>
                            <a:latin typeface="Cambria Math" panose="02040503050406030204" pitchFamily="18" charset="0"/>
                            <a:ea typeface="Cambria Math" panose="02040503050406030204" pitchFamily="18" charset="0"/>
                          </a:rPr>
                        </m:ctrlPr>
                      </m:fPr>
                      <m:num>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 </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𝑇𝑃</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 + </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𝑇𝑁</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 )</m:t>
                        </m:r>
                      </m:num>
                      <m:den>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 </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𝑇𝑃</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 + </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𝑇𝑁</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 + </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𝐹𝑃</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 +</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𝐹𝑁</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 )</m:t>
                        </m:r>
                      </m:den>
                    </m:f>
                  </m:oMath>
                </a14:m>
                <a:endParaRPr lang="en-IN" sz="3200" dirty="0"/>
              </a:p>
            </p:txBody>
          </p:sp>
        </mc:Choice>
        <mc:Fallback xmlns="">
          <p:sp>
            <p:nvSpPr>
              <p:cNvPr id="22" name="TextBox 21">
                <a:extLst>
                  <a:ext uri="{FF2B5EF4-FFF2-40B4-BE49-F238E27FC236}">
                    <a16:creationId xmlns:a16="http://schemas.microsoft.com/office/drawing/2014/main" id="{75181749-E34F-7C01-4A49-12734561EC26}"/>
                  </a:ext>
                </a:extLst>
              </p:cNvPr>
              <p:cNvSpPr txBox="1">
                <a:spLocks noRot="1" noChangeAspect="1" noMove="1" noResize="1" noEditPoints="1" noAdjustHandles="1" noChangeArrowheads="1" noChangeShapeType="1" noTextEdit="1"/>
              </p:cNvSpPr>
              <p:nvPr/>
            </p:nvSpPr>
            <p:spPr>
              <a:xfrm>
                <a:off x="766762" y="1549477"/>
                <a:ext cx="5934075" cy="876843"/>
              </a:xfrm>
              <a:prstGeom prst="rect">
                <a:avLst/>
              </a:prstGeom>
              <a:blipFill>
                <a:blip r:embed="rId5"/>
                <a:stretch>
                  <a:fillRect l="-2672" b="-41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E72351C-F873-7472-7192-E3AD3A8E9FB8}"/>
                  </a:ext>
                </a:extLst>
              </p:cNvPr>
              <p:cNvSpPr txBox="1"/>
              <p:nvPr/>
            </p:nvSpPr>
            <p:spPr>
              <a:xfrm>
                <a:off x="6262687" y="2630599"/>
                <a:ext cx="5219700" cy="111767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effectLst/>
                          <a:latin typeface="Cambria Math" panose="02040503050406030204" pitchFamily="18" charset="0"/>
                          <a:ea typeface="Cambria Math" panose="02040503050406030204" pitchFamily="18" charset="0"/>
                          <a:cs typeface="Times New Roman" panose="02020603050405020304" pitchFamily="18" charset="0"/>
                        </a:rPr>
                        <m:t>𝑃𝑟𝑒𝑐𝑖𝑠𝑖𝑜𝑛</m:t>
                      </m:r>
                      <m:r>
                        <a:rPr lang="en-US" sz="3200" b="0" i="1" smtClean="0">
                          <a:effectLst/>
                          <a:latin typeface="Cambria Math" panose="02040503050406030204" pitchFamily="18" charset="0"/>
                          <a:ea typeface="Cambria Math" panose="02040503050406030204" pitchFamily="18" charset="0"/>
                          <a:cs typeface="Times New Roman" panose="02020603050405020304" pitchFamily="18" charset="0"/>
                        </a:rPr>
                        <m:t>=</m:t>
                      </m:r>
                      <m:f>
                        <m:fPr>
                          <m:ctrlPr>
                            <a:rPr lang="en-IN" sz="3200" i="1">
                              <a:effectLst/>
                              <a:latin typeface="Cambria Math" panose="02040503050406030204" pitchFamily="18" charset="0"/>
                              <a:ea typeface="Cambria Math" panose="02040503050406030204" pitchFamily="18" charset="0"/>
                            </a:rPr>
                          </m:ctrlPr>
                        </m:fPr>
                        <m:num>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 </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𝑇𝑃</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 )</m:t>
                          </m:r>
                        </m:num>
                        <m:den>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 </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𝑇𝑃</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 + </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𝐹𝑃</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 )</m:t>
                          </m:r>
                        </m:den>
                      </m:f>
                    </m:oMath>
                  </m:oMathPara>
                </a14:m>
                <a:endParaRPr lang="en-IN" sz="3200" dirty="0"/>
              </a:p>
            </p:txBody>
          </p:sp>
        </mc:Choice>
        <mc:Fallback xmlns="">
          <p:sp>
            <p:nvSpPr>
              <p:cNvPr id="23" name="TextBox 22">
                <a:extLst>
                  <a:ext uri="{FF2B5EF4-FFF2-40B4-BE49-F238E27FC236}">
                    <a16:creationId xmlns:a16="http://schemas.microsoft.com/office/drawing/2014/main" id="{EE72351C-F873-7472-7192-E3AD3A8E9FB8}"/>
                  </a:ext>
                </a:extLst>
              </p:cNvPr>
              <p:cNvSpPr txBox="1">
                <a:spLocks noRot="1" noChangeAspect="1" noMove="1" noResize="1" noEditPoints="1" noAdjustHandles="1" noChangeArrowheads="1" noChangeShapeType="1" noTextEdit="1"/>
              </p:cNvSpPr>
              <p:nvPr/>
            </p:nvSpPr>
            <p:spPr>
              <a:xfrm>
                <a:off x="6262687" y="2630599"/>
                <a:ext cx="5219700" cy="1117678"/>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F72C45B-FBC2-A5E1-171B-4AB5949D2270}"/>
                  </a:ext>
                </a:extLst>
              </p:cNvPr>
              <p:cNvSpPr txBox="1"/>
              <p:nvPr/>
            </p:nvSpPr>
            <p:spPr>
              <a:xfrm>
                <a:off x="6781955" y="5151192"/>
                <a:ext cx="4410075" cy="111767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effectLst/>
                          <a:latin typeface="Cambria Math" panose="02040503050406030204" pitchFamily="18" charset="0"/>
                          <a:ea typeface="Cambria Math" panose="02040503050406030204" pitchFamily="18" charset="0"/>
                          <a:cs typeface="Times New Roman" panose="02020603050405020304" pitchFamily="18" charset="0"/>
                        </a:rPr>
                        <m:t>𝑅𝑒𝑐𝑎𝑙𝑙</m:t>
                      </m:r>
                      <m:r>
                        <a:rPr lang="en-US" sz="3200" b="0" i="1" smtClean="0">
                          <a:effectLst/>
                          <a:latin typeface="Cambria Math" panose="02040503050406030204" pitchFamily="18" charset="0"/>
                          <a:ea typeface="Cambria Math" panose="02040503050406030204" pitchFamily="18" charset="0"/>
                          <a:cs typeface="Times New Roman" panose="02020603050405020304" pitchFamily="18" charset="0"/>
                        </a:rPr>
                        <m:t>=</m:t>
                      </m:r>
                      <m:f>
                        <m:fPr>
                          <m:ctrlPr>
                            <a:rPr lang="en-IN" sz="3200" i="1">
                              <a:effectLst/>
                              <a:latin typeface="Cambria Math" panose="02040503050406030204" pitchFamily="18" charset="0"/>
                              <a:ea typeface="Cambria Math" panose="02040503050406030204" pitchFamily="18" charset="0"/>
                            </a:rPr>
                          </m:ctrlPr>
                        </m:fPr>
                        <m:num>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 </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𝑇𝑃</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 )</m:t>
                          </m:r>
                        </m:num>
                        <m:den>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 </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𝑇𝑃</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 + </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𝐹𝑁</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 )</m:t>
                          </m:r>
                        </m:den>
                      </m:f>
                    </m:oMath>
                  </m:oMathPara>
                </a14:m>
                <a:endParaRPr lang="en-IN" sz="3200" dirty="0"/>
              </a:p>
            </p:txBody>
          </p:sp>
        </mc:Choice>
        <mc:Fallback xmlns="">
          <p:sp>
            <p:nvSpPr>
              <p:cNvPr id="24" name="TextBox 23">
                <a:extLst>
                  <a:ext uri="{FF2B5EF4-FFF2-40B4-BE49-F238E27FC236}">
                    <a16:creationId xmlns:a16="http://schemas.microsoft.com/office/drawing/2014/main" id="{CF72C45B-FBC2-A5E1-171B-4AB5949D2270}"/>
                  </a:ext>
                </a:extLst>
              </p:cNvPr>
              <p:cNvSpPr txBox="1">
                <a:spLocks noRot="1" noChangeAspect="1" noMove="1" noResize="1" noEditPoints="1" noAdjustHandles="1" noChangeArrowheads="1" noChangeShapeType="1" noTextEdit="1"/>
              </p:cNvSpPr>
              <p:nvPr/>
            </p:nvSpPr>
            <p:spPr>
              <a:xfrm>
                <a:off x="6781955" y="5151192"/>
                <a:ext cx="4410075" cy="1117678"/>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1E35A8F-AD1A-E28C-F7FC-C154EDDBC3A6}"/>
                  </a:ext>
                </a:extLst>
              </p:cNvPr>
              <p:cNvSpPr txBox="1"/>
              <p:nvPr/>
            </p:nvSpPr>
            <p:spPr>
              <a:xfrm>
                <a:off x="766762" y="4187689"/>
                <a:ext cx="6838950" cy="876843"/>
              </a:xfrm>
              <a:prstGeom prst="rect">
                <a:avLst/>
              </a:prstGeom>
              <a:noFill/>
            </p:spPr>
            <p:txBody>
              <a:bodyPr wrap="square" rtlCol="0">
                <a:spAutoFit/>
              </a:bodyPr>
              <a:lstStyle/>
              <a:p>
                <a:r>
                  <a:rPr lang="en-IN" sz="3200" dirty="0">
                    <a:effectLst/>
                    <a:latin typeface="Times New Roman" panose="02020603050405020304" pitchFamily="18" charset="0"/>
                    <a:ea typeface="SimSun" panose="02010600030101010101" pitchFamily="2" charset="-122"/>
                  </a:rPr>
                  <a:t> </a:t>
                </a:r>
                <a14:m>
                  <m:oMath xmlns:m="http://schemas.openxmlformats.org/officeDocument/2006/math">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𝐹</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1 – </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𝑆𝑐𝑜𝑟𝑒</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=2 × </m:t>
                    </m:r>
                    <m:f>
                      <m:fPr>
                        <m:ctrlPr>
                          <a:rPr lang="en-IN" sz="3200" i="1">
                            <a:effectLst/>
                            <a:latin typeface="Cambria Math" panose="02040503050406030204" pitchFamily="18" charset="0"/>
                            <a:ea typeface="Cambria Math" panose="02040503050406030204" pitchFamily="18" charset="0"/>
                          </a:rPr>
                        </m:ctrlPr>
                      </m:fPr>
                      <m:num>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 </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𝑃𝑟𝑒𝑐𝑖𝑠𝑖𝑜𝑛</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 × </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𝑅𝑒𝑐𝑎𝑙𝑙</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 )</m:t>
                        </m:r>
                      </m:num>
                      <m:den>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 </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𝑃𝑟𝑒𝑐𝑖𝑠𝑖𝑜𝑛</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 + </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𝑅𝑒𝑐𝑎𝑙𝑙</m:t>
                        </m:r>
                        <m:r>
                          <a:rPr lang="en-US" sz="3200" b="0" i="1">
                            <a:effectLst/>
                            <a:latin typeface="Cambria Math" panose="02040503050406030204" pitchFamily="18" charset="0"/>
                            <a:ea typeface="Cambria Math" panose="02040503050406030204" pitchFamily="18" charset="0"/>
                            <a:cs typeface="Times New Roman" panose="02020603050405020304" pitchFamily="18" charset="0"/>
                          </a:rPr>
                          <m:t> )</m:t>
                        </m:r>
                      </m:den>
                    </m:f>
                  </m:oMath>
                </a14:m>
                <a:endParaRPr lang="en-IN" sz="3200" dirty="0"/>
              </a:p>
            </p:txBody>
          </p:sp>
        </mc:Choice>
        <mc:Fallback xmlns="">
          <p:sp>
            <p:nvSpPr>
              <p:cNvPr id="25" name="TextBox 24">
                <a:extLst>
                  <a:ext uri="{FF2B5EF4-FFF2-40B4-BE49-F238E27FC236}">
                    <a16:creationId xmlns:a16="http://schemas.microsoft.com/office/drawing/2014/main" id="{71E35A8F-AD1A-E28C-F7FC-C154EDDBC3A6}"/>
                  </a:ext>
                </a:extLst>
              </p:cNvPr>
              <p:cNvSpPr txBox="1">
                <a:spLocks noRot="1" noChangeAspect="1" noMove="1" noResize="1" noEditPoints="1" noAdjustHandles="1" noChangeArrowheads="1" noChangeShapeType="1" noTextEdit="1"/>
              </p:cNvSpPr>
              <p:nvPr/>
            </p:nvSpPr>
            <p:spPr>
              <a:xfrm>
                <a:off x="766762" y="4187689"/>
                <a:ext cx="6838950" cy="876843"/>
              </a:xfrm>
              <a:prstGeom prst="rect">
                <a:avLst/>
              </a:prstGeom>
              <a:blipFill>
                <a:blip r:embed="rId8"/>
                <a:stretch>
                  <a:fillRect/>
                </a:stretch>
              </a:blipFill>
            </p:spPr>
            <p:txBody>
              <a:bodyPr/>
              <a:lstStyle/>
              <a:p>
                <a:r>
                  <a:rPr lang="en-IN">
                    <a:noFill/>
                  </a:rPr>
                  <a:t> </a:t>
                </a:r>
              </a:p>
            </p:txBody>
          </p:sp>
        </mc:Fallback>
      </mc:AlternateContent>
      <p:graphicFrame>
        <p:nvGraphicFramePr>
          <p:cNvPr id="26" name="Table 3">
            <a:extLst>
              <a:ext uri="{FF2B5EF4-FFF2-40B4-BE49-F238E27FC236}">
                <a16:creationId xmlns:a16="http://schemas.microsoft.com/office/drawing/2014/main" id="{FF8E2521-31D2-C643-0041-2FE7239FC93E}"/>
              </a:ext>
            </a:extLst>
          </p:cNvPr>
          <p:cNvGraphicFramePr>
            <a:graphicFrameLocks noGrp="1"/>
          </p:cNvGraphicFramePr>
          <p:nvPr>
            <p:extLst>
              <p:ext uri="{D42A27DB-BD31-4B8C-83A1-F6EECF244321}">
                <p14:modId xmlns:p14="http://schemas.microsoft.com/office/powerpoint/2010/main" val="3000107662"/>
              </p:ext>
            </p:extLst>
          </p:nvPr>
        </p:nvGraphicFramePr>
        <p:xfrm>
          <a:off x="8187837" y="1654957"/>
          <a:ext cx="1458267" cy="370840"/>
        </p:xfrm>
        <a:graphic>
          <a:graphicData uri="http://schemas.openxmlformats.org/drawingml/2006/table">
            <a:tbl>
              <a:tblPr firstRow="1" bandRow="1">
                <a:tableStyleId>{5C22544A-7EE6-4342-B048-85BDC9FD1C3A}</a:tableStyleId>
              </a:tblPr>
              <a:tblGrid>
                <a:gridCol w="1458267">
                  <a:extLst>
                    <a:ext uri="{9D8B030D-6E8A-4147-A177-3AD203B41FA5}">
                      <a16:colId xmlns:a16="http://schemas.microsoft.com/office/drawing/2014/main" val="1199052826"/>
                    </a:ext>
                  </a:extLst>
                </a:gridCol>
              </a:tblGrid>
              <a:tr h="370840">
                <a:tc>
                  <a:txBody>
                    <a:bodyPr/>
                    <a:lstStyle/>
                    <a:p>
                      <a:r>
                        <a:rPr lang="en-IN" dirty="0"/>
                        <a:t>Equation  1</a:t>
                      </a:r>
                    </a:p>
                  </a:txBody>
                  <a:tcPr/>
                </a:tc>
                <a:extLst>
                  <a:ext uri="{0D108BD9-81ED-4DB2-BD59-A6C34878D82A}">
                    <a16:rowId xmlns:a16="http://schemas.microsoft.com/office/drawing/2014/main" val="1802080802"/>
                  </a:ext>
                </a:extLst>
              </a:tr>
            </a:tbl>
          </a:graphicData>
        </a:graphic>
      </p:graphicFrame>
      <p:graphicFrame>
        <p:nvGraphicFramePr>
          <p:cNvPr id="27" name="Table 26">
            <a:extLst>
              <a:ext uri="{FF2B5EF4-FFF2-40B4-BE49-F238E27FC236}">
                <a16:creationId xmlns:a16="http://schemas.microsoft.com/office/drawing/2014/main" id="{8E4C104F-33DF-21FB-91C4-15CD5CD7ECC5}"/>
              </a:ext>
            </a:extLst>
          </p:cNvPr>
          <p:cNvGraphicFramePr>
            <a:graphicFrameLocks noGrp="1"/>
          </p:cNvGraphicFramePr>
          <p:nvPr>
            <p:extLst>
              <p:ext uri="{D42A27DB-BD31-4B8C-83A1-F6EECF244321}">
                <p14:modId xmlns:p14="http://schemas.microsoft.com/office/powerpoint/2010/main" val="4143686094"/>
              </p:ext>
            </p:extLst>
          </p:nvPr>
        </p:nvGraphicFramePr>
        <p:xfrm>
          <a:off x="4453931" y="5606329"/>
          <a:ext cx="1436916" cy="370840"/>
        </p:xfrm>
        <a:graphic>
          <a:graphicData uri="http://schemas.openxmlformats.org/drawingml/2006/table">
            <a:tbl>
              <a:tblPr firstRow="1" bandRow="1">
                <a:tableStyleId>{5C22544A-7EE6-4342-B048-85BDC9FD1C3A}</a:tableStyleId>
              </a:tblPr>
              <a:tblGrid>
                <a:gridCol w="1436916">
                  <a:extLst>
                    <a:ext uri="{9D8B030D-6E8A-4147-A177-3AD203B41FA5}">
                      <a16:colId xmlns:a16="http://schemas.microsoft.com/office/drawing/2014/main" val="1199052826"/>
                    </a:ext>
                  </a:extLst>
                </a:gridCol>
              </a:tblGrid>
              <a:tr h="370840">
                <a:tc>
                  <a:txBody>
                    <a:bodyPr/>
                    <a:lstStyle/>
                    <a:p>
                      <a:r>
                        <a:rPr lang="en-IN" dirty="0"/>
                        <a:t>Equation  4</a:t>
                      </a:r>
                    </a:p>
                  </a:txBody>
                  <a:tcPr/>
                </a:tc>
                <a:extLst>
                  <a:ext uri="{0D108BD9-81ED-4DB2-BD59-A6C34878D82A}">
                    <a16:rowId xmlns:a16="http://schemas.microsoft.com/office/drawing/2014/main" val="1802080802"/>
                  </a:ext>
                </a:extLst>
              </a:tr>
            </a:tbl>
          </a:graphicData>
        </a:graphic>
      </p:graphicFrame>
      <p:graphicFrame>
        <p:nvGraphicFramePr>
          <p:cNvPr id="28" name="Table 3">
            <a:extLst>
              <a:ext uri="{FF2B5EF4-FFF2-40B4-BE49-F238E27FC236}">
                <a16:creationId xmlns:a16="http://schemas.microsoft.com/office/drawing/2014/main" id="{ACA99ACF-1E69-D18C-E7E8-DA557EA093DA}"/>
              </a:ext>
            </a:extLst>
          </p:cNvPr>
          <p:cNvGraphicFramePr>
            <a:graphicFrameLocks noGrp="1"/>
          </p:cNvGraphicFramePr>
          <p:nvPr>
            <p:extLst>
              <p:ext uri="{D42A27DB-BD31-4B8C-83A1-F6EECF244321}">
                <p14:modId xmlns:p14="http://schemas.microsoft.com/office/powerpoint/2010/main" val="2989805330"/>
              </p:ext>
            </p:extLst>
          </p:nvPr>
        </p:nvGraphicFramePr>
        <p:xfrm>
          <a:off x="8986993" y="4453699"/>
          <a:ext cx="1449475" cy="370840"/>
        </p:xfrm>
        <a:graphic>
          <a:graphicData uri="http://schemas.openxmlformats.org/drawingml/2006/table">
            <a:tbl>
              <a:tblPr firstRow="1" bandRow="1">
                <a:tableStyleId>{5C22544A-7EE6-4342-B048-85BDC9FD1C3A}</a:tableStyleId>
              </a:tblPr>
              <a:tblGrid>
                <a:gridCol w="1449475">
                  <a:extLst>
                    <a:ext uri="{9D8B030D-6E8A-4147-A177-3AD203B41FA5}">
                      <a16:colId xmlns:a16="http://schemas.microsoft.com/office/drawing/2014/main" val="1199052826"/>
                    </a:ext>
                  </a:extLst>
                </a:gridCol>
              </a:tblGrid>
              <a:tr h="370840">
                <a:tc>
                  <a:txBody>
                    <a:bodyPr/>
                    <a:lstStyle/>
                    <a:p>
                      <a:r>
                        <a:rPr lang="en-IN" dirty="0"/>
                        <a:t>Equation  3</a:t>
                      </a:r>
                    </a:p>
                  </a:txBody>
                  <a:tcPr/>
                </a:tc>
                <a:extLst>
                  <a:ext uri="{0D108BD9-81ED-4DB2-BD59-A6C34878D82A}">
                    <a16:rowId xmlns:a16="http://schemas.microsoft.com/office/drawing/2014/main" val="1802080802"/>
                  </a:ext>
                </a:extLst>
              </a:tr>
            </a:tbl>
          </a:graphicData>
        </a:graphic>
      </p:graphicFrame>
      <p:graphicFrame>
        <p:nvGraphicFramePr>
          <p:cNvPr id="29" name="Table 3">
            <a:extLst>
              <a:ext uri="{FF2B5EF4-FFF2-40B4-BE49-F238E27FC236}">
                <a16:creationId xmlns:a16="http://schemas.microsoft.com/office/drawing/2014/main" id="{34A18CD7-F8FC-C796-C67D-F4C2D1383880}"/>
              </a:ext>
            </a:extLst>
          </p:cNvPr>
          <p:cNvGraphicFramePr>
            <a:graphicFrameLocks noGrp="1"/>
          </p:cNvGraphicFramePr>
          <p:nvPr>
            <p:extLst>
              <p:ext uri="{D42A27DB-BD31-4B8C-83A1-F6EECF244321}">
                <p14:modId xmlns:p14="http://schemas.microsoft.com/office/powerpoint/2010/main" val="2032119348"/>
              </p:ext>
            </p:extLst>
          </p:nvPr>
        </p:nvGraphicFramePr>
        <p:xfrm>
          <a:off x="4330838" y="3039495"/>
          <a:ext cx="1436916" cy="370840"/>
        </p:xfrm>
        <a:graphic>
          <a:graphicData uri="http://schemas.openxmlformats.org/drawingml/2006/table">
            <a:tbl>
              <a:tblPr firstRow="1" bandRow="1">
                <a:tableStyleId>{5C22544A-7EE6-4342-B048-85BDC9FD1C3A}</a:tableStyleId>
              </a:tblPr>
              <a:tblGrid>
                <a:gridCol w="1436916">
                  <a:extLst>
                    <a:ext uri="{9D8B030D-6E8A-4147-A177-3AD203B41FA5}">
                      <a16:colId xmlns:a16="http://schemas.microsoft.com/office/drawing/2014/main" val="1199052826"/>
                    </a:ext>
                  </a:extLst>
                </a:gridCol>
              </a:tblGrid>
              <a:tr h="370840">
                <a:tc>
                  <a:txBody>
                    <a:bodyPr/>
                    <a:lstStyle/>
                    <a:p>
                      <a:r>
                        <a:rPr lang="en-IN" dirty="0"/>
                        <a:t>Equation  2</a:t>
                      </a:r>
                    </a:p>
                  </a:txBody>
                  <a:tcPr/>
                </a:tc>
                <a:extLst>
                  <a:ext uri="{0D108BD9-81ED-4DB2-BD59-A6C34878D82A}">
                    <a16:rowId xmlns:a16="http://schemas.microsoft.com/office/drawing/2014/main" val="1802080802"/>
                  </a:ext>
                </a:extLst>
              </a:tr>
            </a:tbl>
          </a:graphicData>
        </a:graphic>
      </p:graphicFrame>
    </p:spTree>
    <p:extLst>
      <p:ext uri="{BB962C8B-B14F-4D97-AF65-F5344CB8AC3E}">
        <p14:creationId xmlns:p14="http://schemas.microsoft.com/office/powerpoint/2010/main" val="3202461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AA7A84D8-8D75-EBBD-CB28-243E347E1DE5}"/>
              </a:ext>
            </a:extLst>
          </p:cNvPr>
          <p:cNvCxnSpPr>
            <a:cxnSpLocks noGrp="1" noRot="1" noMove="1" noResize="1" noEditPoints="1" noAdjustHandles="1" noChangeArrowheads="1" noChangeShapeType="1"/>
          </p:cNvCxnSpPr>
          <p:nvPr/>
        </p:nvCxnSpPr>
        <p:spPr>
          <a:xfrm>
            <a:off x="0" y="6764897"/>
            <a:ext cx="12192000" cy="0"/>
          </a:xfrm>
          <a:prstGeom prst="line">
            <a:avLst/>
          </a:prstGeom>
          <a:ln w="234950">
            <a:solidFill>
              <a:srgbClr val="003371"/>
            </a:solidFill>
          </a:ln>
        </p:spPr>
        <p:style>
          <a:lnRef idx="2">
            <a:schemeClr val="accent1"/>
          </a:lnRef>
          <a:fillRef idx="0">
            <a:schemeClr val="accent1"/>
          </a:fillRef>
          <a:effectRef idx="1">
            <a:schemeClr val="accent1"/>
          </a:effectRef>
          <a:fontRef idx="minor">
            <a:schemeClr val="tx1"/>
          </a:fontRef>
        </p:style>
      </p:cxnSp>
      <p:pic>
        <p:nvPicPr>
          <p:cNvPr id="5" name="Picture 4" descr="A black and grey logo with a blue background&#10;&#10;Description automatically generated">
            <a:extLst>
              <a:ext uri="{FF2B5EF4-FFF2-40B4-BE49-F238E27FC236}">
                <a16:creationId xmlns:a16="http://schemas.microsoft.com/office/drawing/2014/main" id="{9931945E-075C-FE3C-BB9E-9D4CB12A9098}"/>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0990730" y="129829"/>
            <a:ext cx="1129552" cy="911172"/>
          </a:xfrm>
          <a:prstGeom prst="rect">
            <a:avLst/>
          </a:prstGeom>
        </p:spPr>
      </p:pic>
      <p:sp>
        <p:nvSpPr>
          <p:cNvPr id="6" name="Footer Placeholder 5">
            <a:extLst>
              <a:ext uri="{FF2B5EF4-FFF2-40B4-BE49-F238E27FC236}">
                <a16:creationId xmlns:a16="http://schemas.microsoft.com/office/drawing/2014/main" id="{A39F7768-BDF3-FB4A-95A5-655CAC58CFC2}"/>
              </a:ext>
            </a:extLst>
          </p:cNvPr>
          <p:cNvSpPr>
            <a:spLocks noGrp="1" noRot="1" noMove="1" noResize="1" noEditPoints="1" noAdjustHandles="1" noChangeArrowheads="1" noChangeShapeType="1"/>
          </p:cNvSpPr>
          <p:nvPr>
            <p:ph type="ftr" sz="quarter" idx="11"/>
          </p:nvPr>
        </p:nvSpPr>
        <p:spPr>
          <a:xfrm>
            <a:off x="0" y="6248401"/>
            <a:ext cx="12192000" cy="609599"/>
          </a:xfrm>
        </p:spPr>
        <p:txBody>
          <a:bodyPr/>
          <a:lstStyle/>
          <a:p>
            <a:r>
              <a:rPr lang="en-GB" dirty="0">
                <a:latin typeface="Calibri" panose="020F0502020204030204" pitchFamily="34" charset="0"/>
                <a:ea typeface="Calibri" panose="020F0502020204030204" pitchFamily="34" charset="0"/>
                <a:cs typeface="Calibri" panose="020F0502020204030204" pitchFamily="34" charset="0"/>
              </a:rPr>
              <a:t>Established vide Uttarakhand Act No. 10 of 2023</a:t>
            </a:r>
          </a:p>
          <a:p>
            <a:r>
              <a:rPr lang="en-IN" dirty="0">
                <a:latin typeface="Calibri" panose="020F0502020204030204" pitchFamily="34" charset="0"/>
                <a:ea typeface="Calibri" panose="020F0502020204030204" pitchFamily="34" charset="0"/>
                <a:cs typeface="Calibri" panose="020F0502020204030204" pitchFamily="34" charset="0"/>
              </a:rPr>
              <a:t>Recognised by UGC under Section 2(f) of the UGC Act, 1956</a:t>
            </a:r>
          </a:p>
          <a:p>
            <a:pPr>
              <a:lnSpc>
                <a:spcPct val="150000"/>
              </a:lnSpc>
            </a:pPr>
            <a:r>
              <a:rPr lang="en-IN" b="1" i="1" spc="150" dirty="0">
                <a:solidFill>
                  <a:schemeClr val="bg1"/>
                </a:solidFill>
                <a:latin typeface="Calibri" panose="020F0502020204030204" pitchFamily="34" charset="0"/>
                <a:ea typeface="Calibri" panose="020F0502020204030204" pitchFamily="34" charset="0"/>
                <a:cs typeface="Calibri" panose="020F0502020204030204" pitchFamily="34" charset="0"/>
              </a:rPr>
              <a:t>dituniversity.edu.in</a:t>
            </a:r>
          </a:p>
        </p:txBody>
      </p:sp>
      <p:sp>
        <p:nvSpPr>
          <p:cNvPr id="7" name="Slide Number Placeholder 6">
            <a:extLst>
              <a:ext uri="{FF2B5EF4-FFF2-40B4-BE49-F238E27FC236}">
                <a16:creationId xmlns:a16="http://schemas.microsoft.com/office/drawing/2014/main" id="{F6201975-E8BF-6FAB-BAD8-E25B477BF1F4}"/>
              </a:ext>
            </a:extLst>
          </p:cNvPr>
          <p:cNvSpPr>
            <a:spLocks noGrp="1" noRot="1" noMove="1" noResize="1" noEditPoints="1" noAdjustHandles="1" noChangeArrowheads="1" noChangeShapeType="1"/>
          </p:cNvSpPr>
          <p:nvPr>
            <p:ph type="sldNum" sz="quarter" idx="12"/>
          </p:nvPr>
        </p:nvSpPr>
        <p:spPr/>
        <p:txBody>
          <a:bodyPr/>
          <a:lstStyle/>
          <a:p>
            <a:fld id="{0D4B6295-80BB-4FCB-92B1-AA444A4CA137}" type="slidenum">
              <a:rPr lang="en-IN" smtClean="0"/>
              <a:t>12</a:t>
            </a:fld>
            <a:endParaRPr lang="en-IN" dirty="0"/>
          </a:p>
        </p:txBody>
      </p:sp>
      <p:cxnSp>
        <p:nvCxnSpPr>
          <p:cNvPr id="9" name="Straight Connector 8">
            <a:extLst>
              <a:ext uri="{FF2B5EF4-FFF2-40B4-BE49-F238E27FC236}">
                <a16:creationId xmlns:a16="http://schemas.microsoft.com/office/drawing/2014/main" id="{5C6A8325-D536-9B12-4787-810742F3023A}"/>
              </a:ext>
            </a:extLst>
          </p:cNvPr>
          <p:cNvCxnSpPr>
            <a:cxnSpLocks noGrp="1" noRot="1" noMove="1" noResize="1" noEditPoints="1" noAdjustHandles="1" noChangeArrowheads="1" noChangeShapeType="1"/>
          </p:cNvCxnSpPr>
          <p:nvPr/>
        </p:nvCxnSpPr>
        <p:spPr>
          <a:xfrm>
            <a:off x="0" y="48466"/>
            <a:ext cx="12192000" cy="0"/>
          </a:xfrm>
          <a:prstGeom prst="line">
            <a:avLst/>
          </a:prstGeom>
          <a:ln w="76200">
            <a:solidFill>
              <a:srgbClr val="D5DE2F"/>
            </a:solidFill>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7375174F-5106-FAF7-6FCD-C757A82FD70E}"/>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90575" y="48466"/>
            <a:ext cx="1542857" cy="1428571"/>
          </a:xfrm>
          <a:prstGeom prst="rect">
            <a:avLst/>
          </a:prstGeom>
        </p:spPr>
      </p:pic>
      <p:cxnSp>
        <p:nvCxnSpPr>
          <p:cNvPr id="3" name="Straight Connector 2">
            <a:extLst>
              <a:ext uri="{FF2B5EF4-FFF2-40B4-BE49-F238E27FC236}">
                <a16:creationId xmlns:a16="http://schemas.microsoft.com/office/drawing/2014/main" id="{22A9338E-D50F-89E7-1957-82A21952BD51}"/>
              </a:ext>
            </a:extLst>
          </p:cNvPr>
          <p:cNvCxnSpPr>
            <a:cxnSpLocks/>
          </p:cNvCxnSpPr>
          <p:nvPr/>
        </p:nvCxnSpPr>
        <p:spPr>
          <a:xfrm>
            <a:off x="2423372" y="1066251"/>
            <a:ext cx="7222732" cy="1749"/>
          </a:xfrm>
          <a:prstGeom prst="line">
            <a:avLst/>
          </a:prstGeom>
          <a:ln/>
          <a:effectLst>
            <a:glow rad="50800">
              <a:schemeClr val="accent1">
                <a:lumMod val="60000"/>
                <a:lumOff val="40000"/>
                <a:alpha val="44000"/>
              </a:schemeClr>
            </a:glow>
          </a:effectLst>
        </p:spPr>
        <p:style>
          <a:lnRef idx="2">
            <a:schemeClr val="accent4"/>
          </a:lnRef>
          <a:fillRef idx="0">
            <a:schemeClr val="accent4"/>
          </a:fillRef>
          <a:effectRef idx="1">
            <a:schemeClr val="accent4"/>
          </a:effectRef>
          <a:fontRef idx="minor">
            <a:schemeClr val="tx1"/>
          </a:fontRef>
        </p:style>
      </p:cxnSp>
      <p:sp>
        <p:nvSpPr>
          <p:cNvPr id="21" name="Title 1">
            <a:extLst>
              <a:ext uri="{FF2B5EF4-FFF2-40B4-BE49-F238E27FC236}">
                <a16:creationId xmlns:a16="http://schemas.microsoft.com/office/drawing/2014/main" id="{E3D88267-DD71-A03D-5FEA-27838CD52087}"/>
              </a:ext>
            </a:extLst>
          </p:cNvPr>
          <p:cNvSpPr txBox="1">
            <a:spLocks/>
          </p:cNvSpPr>
          <p:nvPr/>
        </p:nvSpPr>
        <p:spPr>
          <a:xfrm>
            <a:off x="1003788" y="108454"/>
            <a:ext cx="10260624" cy="95954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4000" b="1" dirty="0"/>
              <a:t>OUR Result</a:t>
            </a:r>
          </a:p>
        </p:txBody>
      </p:sp>
      <p:pic>
        <p:nvPicPr>
          <p:cNvPr id="2" name="Picture 1">
            <a:extLst>
              <a:ext uri="{FF2B5EF4-FFF2-40B4-BE49-F238E27FC236}">
                <a16:creationId xmlns:a16="http://schemas.microsoft.com/office/drawing/2014/main" id="{FEEECB45-9228-D78F-D610-CF86EA2CAB8D}"/>
              </a:ext>
            </a:extLst>
          </p:cNvPr>
          <p:cNvPicPr>
            <a:picLocks noChangeAspect="1"/>
          </p:cNvPicPr>
          <p:nvPr/>
        </p:nvPicPr>
        <p:blipFill>
          <a:blip r:embed="rId5"/>
          <a:stretch>
            <a:fillRect/>
          </a:stretch>
        </p:blipFill>
        <p:spPr>
          <a:xfrm>
            <a:off x="763201" y="1477037"/>
            <a:ext cx="3876214" cy="1890838"/>
          </a:xfrm>
          <a:prstGeom prst="rect">
            <a:avLst/>
          </a:prstGeom>
        </p:spPr>
      </p:pic>
      <p:pic>
        <p:nvPicPr>
          <p:cNvPr id="8" name="Picture 7">
            <a:extLst>
              <a:ext uri="{FF2B5EF4-FFF2-40B4-BE49-F238E27FC236}">
                <a16:creationId xmlns:a16="http://schemas.microsoft.com/office/drawing/2014/main" id="{2AA3E3AD-A3DE-AF42-5802-631709C39580}"/>
              </a:ext>
            </a:extLst>
          </p:cNvPr>
          <p:cNvPicPr>
            <a:picLocks noChangeAspect="1"/>
          </p:cNvPicPr>
          <p:nvPr/>
        </p:nvPicPr>
        <p:blipFill>
          <a:blip r:embed="rId6"/>
          <a:stretch>
            <a:fillRect/>
          </a:stretch>
        </p:blipFill>
        <p:spPr>
          <a:xfrm>
            <a:off x="4713911" y="1497872"/>
            <a:ext cx="3275824" cy="1849167"/>
          </a:xfrm>
          <a:prstGeom prst="rect">
            <a:avLst/>
          </a:prstGeom>
        </p:spPr>
      </p:pic>
      <p:pic>
        <p:nvPicPr>
          <p:cNvPr id="11" name="Picture 10">
            <a:extLst>
              <a:ext uri="{FF2B5EF4-FFF2-40B4-BE49-F238E27FC236}">
                <a16:creationId xmlns:a16="http://schemas.microsoft.com/office/drawing/2014/main" id="{8133460F-95EF-880B-A5B4-BDA7BEA23460}"/>
              </a:ext>
            </a:extLst>
          </p:cNvPr>
          <p:cNvPicPr>
            <a:picLocks noChangeAspect="1"/>
          </p:cNvPicPr>
          <p:nvPr/>
        </p:nvPicPr>
        <p:blipFill>
          <a:blip r:embed="rId7"/>
          <a:stretch>
            <a:fillRect/>
          </a:stretch>
        </p:blipFill>
        <p:spPr>
          <a:xfrm>
            <a:off x="4740020" y="3896911"/>
            <a:ext cx="6985017" cy="1780783"/>
          </a:xfrm>
          <a:prstGeom prst="rect">
            <a:avLst/>
          </a:prstGeom>
        </p:spPr>
      </p:pic>
      <p:pic>
        <p:nvPicPr>
          <p:cNvPr id="13" name="Picture 12">
            <a:extLst>
              <a:ext uri="{FF2B5EF4-FFF2-40B4-BE49-F238E27FC236}">
                <a16:creationId xmlns:a16="http://schemas.microsoft.com/office/drawing/2014/main" id="{1D459831-434D-5284-0620-2DE7DD912118}"/>
              </a:ext>
            </a:extLst>
          </p:cNvPr>
          <p:cNvPicPr>
            <a:picLocks noChangeAspect="1"/>
          </p:cNvPicPr>
          <p:nvPr/>
        </p:nvPicPr>
        <p:blipFill>
          <a:blip r:embed="rId8"/>
          <a:stretch>
            <a:fillRect/>
          </a:stretch>
        </p:blipFill>
        <p:spPr>
          <a:xfrm>
            <a:off x="8066886" y="1497872"/>
            <a:ext cx="3658153" cy="1838751"/>
          </a:xfrm>
          <a:prstGeom prst="rect">
            <a:avLst/>
          </a:prstGeom>
        </p:spPr>
      </p:pic>
      <p:pic>
        <p:nvPicPr>
          <p:cNvPr id="16" name="Picture 15">
            <a:extLst>
              <a:ext uri="{FF2B5EF4-FFF2-40B4-BE49-F238E27FC236}">
                <a16:creationId xmlns:a16="http://schemas.microsoft.com/office/drawing/2014/main" id="{73D4BC89-092B-3325-7FA7-4A74F2A6FF5E}"/>
              </a:ext>
            </a:extLst>
          </p:cNvPr>
          <p:cNvPicPr>
            <a:picLocks noChangeAspect="1"/>
          </p:cNvPicPr>
          <p:nvPr/>
        </p:nvPicPr>
        <p:blipFill>
          <a:blip r:embed="rId9"/>
          <a:stretch>
            <a:fillRect/>
          </a:stretch>
        </p:blipFill>
        <p:spPr>
          <a:xfrm>
            <a:off x="763201" y="3896911"/>
            <a:ext cx="3876214" cy="1780783"/>
          </a:xfrm>
          <a:prstGeom prst="rect">
            <a:avLst/>
          </a:prstGeom>
        </p:spPr>
      </p:pic>
    </p:spTree>
    <p:extLst>
      <p:ext uri="{BB962C8B-B14F-4D97-AF65-F5344CB8AC3E}">
        <p14:creationId xmlns:p14="http://schemas.microsoft.com/office/powerpoint/2010/main" val="2531406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AA7A84D8-8D75-EBBD-CB28-243E347E1DE5}"/>
              </a:ext>
            </a:extLst>
          </p:cNvPr>
          <p:cNvCxnSpPr>
            <a:cxnSpLocks noGrp="1" noRot="1" noMove="1" noResize="1" noEditPoints="1" noAdjustHandles="1" noChangeArrowheads="1" noChangeShapeType="1"/>
          </p:cNvCxnSpPr>
          <p:nvPr/>
        </p:nvCxnSpPr>
        <p:spPr>
          <a:xfrm>
            <a:off x="0" y="6764897"/>
            <a:ext cx="12192000" cy="0"/>
          </a:xfrm>
          <a:prstGeom prst="line">
            <a:avLst/>
          </a:prstGeom>
          <a:ln w="234950">
            <a:solidFill>
              <a:srgbClr val="003371"/>
            </a:solidFill>
          </a:ln>
        </p:spPr>
        <p:style>
          <a:lnRef idx="2">
            <a:schemeClr val="accent1"/>
          </a:lnRef>
          <a:fillRef idx="0">
            <a:schemeClr val="accent1"/>
          </a:fillRef>
          <a:effectRef idx="1">
            <a:schemeClr val="accent1"/>
          </a:effectRef>
          <a:fontRef idx="minor">
            <a:schemeClr val="tx1"/>
          </a:fontRef>
        </p:style>
      </p:cxnSp>
      <p:pic>
        <p:nvPicPr>
          <p:cNvPr id="5" name="Picture 4" descr="A black and grey logo with a blue background&#10;&#10;Description automatically generated">
            <a:extLst>
              <a:ext uri="{FF2B5EF4-FFF2-40B4-BE49-F238E27FC236}">
                <a16:creationId xmlns:a16="http://schemas.microsoft.com/office/drawing/2014/main" id="{9931945E-075C-FE3C-BB9E-9D4CB12A9098}"/>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0990730" y="129829"/>
            <a:ext cx="1129552" cy="911172"/>
          </a:xfrm>
          <a:prstGeom prst="rect">
            <a:avLst/>
          </a:prstGeom>
        </p:spPr>
      </p:pic>
      <p:sp>
        <p:nvSpPr>
          <p:cNvPr id="6" name="Footer Placeholder 5">
            <a:extLst>
              <a:ext uri="{FF2B5EF4-FFF2-40B4-BE49-F238E27FC236}">
                <a16:creationId xmlns:a16="http://schemas.microsoft.com/office/drawing/2014/main" id="{A39F7768-BDF3-FB4A-95A5-655CAC58CFC2}"/>
              </a:ext>
            </a:extLst>
          </p:cNvPr>
          <p:cNvSpPr>
            <a:spLocks noGrp="1" noRot="1" noMove="1" noResize="1" noEditPoints="1" noAdjustHandles="1" noChangeArrowheads="1" noChangeShapeType="1"/>
          </p:cNvSpPr>
          <p:nvPr>
            <p:ph type="ftr" sz="quarter" idx="11"/>
          </p:nvPr>
        </p:nvSpPr>
        <p:spPr>
          <a:xfrm>
            <a:off x="0" y="6248401"/>
            <a:ext cx="12192000" cy="609599"/>
          </a:xfrm>
        </p:spPr>
        <p:txBody>
          <a:bodyPr/>
          <a:lstStyle/>
          <a:p>
            <a:r>
              <a:rPr lang="en-GB" dirty="0">
                <a:latin typeface="Calibri" panose="020F0502020204030204" pitchFamily="34" charset="0"/>
                <a:ea typeface="Calibri" panose="020F0502020204030204" pitchFamily="34" charset="0"/>
                <a:cs typeface="Calibri" panose="020F0502020204030204" pitchFamily="34" charset="0"/>
              </a:rPr>
              <a:t>Established vide Uttarakhand Act No. 10 of 2023</a:t>
            </a:r>
          </a:p>
          <a:p>
            <a:r>
              <a:rPr lang="en-IN" dirty="0">
                <a:latin typeface="Calibri" panose="020F0502020204030204" pitchFamily="34" charset="0"/>
                <a:ea typeface="Calibri" panose="020F0502020204030204" pitchFamily="34" charset="0"/>
                <a:cs typeface="Calibri" panose="020F0502020204030204" pitchFamily="34" charset="0"/>
              </a:rPr>
              <a:t>Recognised by UGC under Section 2(f) of the UGC Act, 1956</a:t>
            </a:r>
          </a:p>
          <a:p>
            <a:pPr>
              <a:lnSpc>
                <a:spcPct val="150000"/>
              </a:lnSpc>
            </a:pPr>
            <a:r>
              <a:rPr lang="en-IN" b="1" i="1" spc="150" dirty="0">
                <a:solidFill>
                  <a:schemeClr val="bg1"/>
                </a:solidFill>
                <a:latin typeface="Calibri" panose="020F0502020204030204" pitchFamily="34" charset="0"/>
                <a:ea typeface="Calibri" panose="020F0502020204030204" pitchFamily="34" charset="0"/>
                <a:cs typeface="Calibri" panose="020F0502020204030204" pitchFamily="34" charset="0"/>
              </a:rPr>
              <a:t>dituniversity.edu.in</a:t>
            </a:r>
          </a:p>
        </p:txBody>
      </p:sp>
      <p:sp>
        <p:nvSpPr>
          <p:cNvPr id="7" name="Slide Number Placeholder 6">
            <a:extLst>
              <a:ext uri="{FF2B5EF4-FFF2-40B4-BE49-F238E27FC236}">
                <a16:creationId xmlns:a16="http://schemas.microsoft.com/office/drawing/2014/main" id="{F6201975-E8BF-6FAB-BAD8-E25B477BF1F4}"/>
              </a:ext>
            </a:extLst>
          </p:cNvPr>
          <p:cNvSpPr>
            <a:spLocks noGrp="1" noRot="1" noMove="1" noResize="1" noEditPoints="1" noAdjustHandles="1" noChangeArrowheads="1" noChangeShapeType="1"/>
          </p:cNvSpPr>
          <p:nvPr>
            <p:ph type="sldNum" sz="quarter" idx="12"/>
          </p:nvPr>
        </p:nvSpPr>
        <p:spPr/>
        <p:txBody>
          <a:bodyPr/>
          <a:lstStyle/>
          <a:p>
            <a:fld id="{0D4B6295-80BB-4FCB-92B1-AA444A4CA137}" type="slidenum">
              <a:rPr lang="en-IN" smtClean="0"/>
              <a:t>13</a:t>
            </a:fld>
            <a:endParaRPr lang="en-IN" dirty="0"/>
          </a:p>
        </p:txBody>
      </p:sp>
      <p:cxnSp>
        <p:nvCxnSpPr>
          <p:cNvPr id="9" name="Straight Connector 8">
            <a:extLst>
              <a:ext uri="{FF2B5EF4-FFF2-40B4-BE49-F238E27FC236}">
                <a16:creationId xmlns:a16="http://schemas.microsoft.com/office/drawing/2014/main" id="{5C6A8325-D536-9B12-4787-810742F3023A}"/>
              </a:ext>
            </a:extLst>
          </p:cNvPr>
          <p:cNvCxnSpPr>
            <a:cxnSpLocks noGrp="1" noRot="1" noMove="1" noResize="1" noEditPoints="1" noAdjustHandles="1" noChangeArrowheads="1" noChangeShapeType="1"/>
          </p:cNvCxnSpPr>
          <p:nvPr/>
        </p:nvCxnSpPr>
        <p:spPr>
          <a:xfrm>
            <a:off x="0" y="48466"/>
            <a:ext cx="12192000" cy="0"/>
          </a:xfrm>
          <a:prstGeom prst="line">
            <a:avLst/>
          </a:prstGeom>
          <a:ln w="76200">
            <a:solidFill>
              <a:srgbClr val="D5DE2F"/>
            </a:solidFill>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7375174F-5106-FAF7-6FCD-C757A82FD70E}"/>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90575" y="48466"/>
            <a:ext cx="1542857" cy="1428571"/>
          </a:xfrm>
          <a:prstGeom prst="rect">
            <a:avLst/>
          </a:prstGeom>
        </p:spPr>
      </p:pic>
      <p:sp>
        <p:nvSpPr>
          <p:cNvPr id="17" name="Google Shape;402;p46">
            <a:extLst>
              <a:ext uri="{FF2B5EF4-FFF2-40B4-BE49-F238E27FC236}">
                <a16:creationId xmlns:a16="http://schemas.microsoft.com/office/drawing/2014/main" id="{C739568E-30F6-8861-2E40-89FD4CE613A9}"/>
              </a:ext>
            </a:extLst>
          </p:cNvPr>
          <p:cNvSpPr txBox="1">
            <a:spLocks/>
          </p:cNvSpPr>
          <p:nvPr/>
        </p:nvSpPr>
        <p:spPr>
          <a:xfrm>
            <a:off x="1384917" y="1477037"/>
            <a:ext cx="10129421" cy="828300"/>
          </a:xfrm>
          <a:prstGeom prst="rect">
            <a:avLst/>
          </a:prstGeom>
        </p:spPr>
        <p:txBody>
          <a:bodyPr spcFirstLastPara="1" vert="horz" wrap="square" lIns="91425" tIns="91425" rIns="91425" bIns="91425"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pPr>
            <a:r>
              <a:rPr lang="en-US" sz="4000" dirty="0">
                <a:latin typeface="Calibri" panose="020F0502020204030204" pitchFamily="34" charset="0"/>
                <a:ea typeface="Calibri" panose="020F0502020204030204" pitchFamily="34" charset="0"/>
                <a:cs typeface="Calibri" panose="020F0502020204030204" pitchFamily="34" charset="0"/>
              </a:rPr>
              <a:t>8</a:t>
            </a:r>
            <a:r>
              <a:rPr lang="en-IN" sz="4000" dirty="0">
                <a:latin typeface="Calibri" panose="020F0502020204030204" pitchFamily="34" charset="0"/>
                <a:ea typeface="Calibri" panose="020F0502020204030204" pitchFamily="34" charset="0"/>
                <a:cs typeface="Calibri" panose="020F0502020204030204" pitchFamily="34" charset="0"/>
              </a:rPr>
              <a:t> Cancer </a:t>
            </a:r>
          </a:p>
        </p:txBody>
      </p:sp>
      <p:sp>
        <p:nvSpPr>
          <p:cNvPr id="19" name="Google Shape;403;p46">
            <a:extLst>
              <a:ext uri="{FF2B5EF4-FFF2-40B4-BE49-F238E27FC236}">
                <a16:creationId xmlns:a16="http://schemas.microsoft.com/office/drawing/2014/main" id="{CBD0D129-6686-6354-EE18-E0B765DEC138}"/>
              </a:ext>
            </a:extLst>
          </p:cNvPr>
          <p:cNvSpPr txBox="1">
            <a:spLocks noGrp="1"/>
          </p:cNvSpPr>
          <p:nvPr>
            <p:ph type="subTitle" idx="1"/>
          </p:nvPr>
        </p:nvSpPr>
        <p:spPr>
          <a:xfrm>
            <a:off x="3014184" y="2349601"/>
            <a:ext cx="6576000" cy="44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Different type of diseases we intend to predict</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20" name="Google Shape;404;p46">
            <a:extLst>
              <a:ext uri="{FF2B5EF4-FFF2-40B4-BE49-F238E27FC236}">
                <a16:creationId xmlns:a16="http://schemas.microsoft.com/office/drawing/2014/main" id="{3CB8C6BA-83CB-EEF4-7010-697886F9C1D3}"/>
              </a:ext>
            </a:extLst>
          </p:cNvPr>
          <p:cNvSpPr txBox="1">
            <a:spLocks/>
          </p:cNvSpPr>
          <p:nvPr/>
        </p:nvSpPr>
        <p:spPr>
          <a:xfrm>
            <a:off x="3014188" y="2933181"/>
            <a:ext cx="6576000" cy="828300"/>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4000" dirty="0">
                <a:latin typeface="Calibri" panose="020F0502020204030204" pitchFamily="34" charset="0"/>
                <a:ea typeface="Calibri" panose="020F0502020204030204" pitchFamily="34" charset="0"/>
                <a:cs typeface="Calibri" panose="020F0502020204030204" pitchFamily="34" charset="0"/>
              </a:rPr>
              <a:t>About 10GB</a:t>
            </a:r>
            <a:endParaRPr lang="en-IN" sz="4000" dirty="0">
              <a:latin typeface="Calibri" panose="020F0502020204030204" pitchFamily="34" charset="0"/>
              <a:ea typeface="Calibri" panose="020F0502020204030204" pitchFamily="34" charset="0"/>
              <a:cs typeface="Calibri" panose="020F0502020204030204" pitchFamily="34" charset="0"/>
            </a:endParaRPr>
          </a:p>
        </p:txBody>
      </p:sp>
      <p:sp>
        <p:nvSpPr>
          <p:cNvPr id="21" name="Google Shape;405;p46">
            <a:extLst>
              <a:ext uri="{FF2B5EF4-FFF2-40B4-BE49-F238E27FC236}">
                <a16:creationId xmlns:a16="http://schemas.microsoft.com/office/drawing/2014/main" id="{691B37DF-2AFE-6B7B-12A2-D57678902152}"/>
              </a:ext>
            </a:extLst>
          </p:cNvPr>
          <p:cNvSpPr txBox="1">
            <a:spLocks/>
          </p:cNvSpPr>
          <p:nvPr/>
        </p:nvSpPr>
        <p:spPr>
          <a:xfrm>
            <a:off x="2124632" y="3888028"/>
            <a:ext cx="8355106" cy="4452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GB" sz="2400" dirty="0">
                <a:latin typeface="Calibri" panose="020F0502020204030204" pitchFamily="34" charset="0"/>
                <a:ea typeface="Calibri" panose="020F0502020204030204" pitchFamily="34" charset="0"/>
                <a:cs typeface="Calibri" panose="020F0502020204030204" pitchFamily="34" charset="0"/>
              </a:rPr>
              <a:t>Making the whole project in efficient memory space</a:t>
            </a:r>
          </a:p>
        </p:txBody>
      </p:sp>
      <p:sp>
        <p:nvSpPr>
          <p:cNvPr id="22" name="Google Shape;406;p46">
            <a:extLst>
              <a:ext uri="{FF2B5EF4-FFF2-40B4-BE49-F238E27FC236}">
                <a16:creationId xmlns:a16="http://schemas.microsoft.com/office/drawing/2014/main" id="{D61CC042-3A89-9F8C-C701-49EE5F758EDA}"/>
              </a:ext>
            </a:extLst>
          </p:cNvPr>
          <p:cNvSpPr txBox="1">
            <a:spLocks/>
          </p:cNvSpPr>
          <p:nvPr/>
        </p:nvSpPr>
        <p:spPr>
          <a:xfrm>
            <a:off x="3014186" y="4640620"/>
            <a:ext cx="6576000" cy="828300"/>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 sz="4000" dirty="0">
                <a:latin typeface="Calibri" panose="020F0502020204030204" pitchFamily="34" charset="0"/>
                <a:ea typeface="Calibri" panose="020F0502020204030204" pitchFamily="34" charset="0"/>
                <a:cs typeface="Calibri" panose="020F0502020204030204" pitchFamily="34" charset="0"/>
              </a:rPr>
              <a:t>97% / 9%</a:t>
            </a:r>
          </a:p>
        </p:txBody>
      </p:sp>
      <p:sp>
        <p:nvSpPr>
          <p:cNvPr id="23" name="Google Shape;407;p46">
            <a:extLst>
              <a:ext uri="{FF2B5EF4-FFF2-40B4-BE49-F238E27FC236}">
                <a16:creationId xmlns:a16="http://schemas.microsoft.com/office/drawing/2014/main" id="{31B361A3-D067-7A66-0FA1-1FC940C7F06C}"/>
              </a:ext>
            </a:extLst>
          </p:cNvPr>
          <p:cNvSpPr txBox="1">
            <a:spLocks/>
          </p:cNvSpPr>
          <p:nvPr/>
        </p:nvSpPr>
        <p:spPr>
          <a:xfrm>
            <a:off x="1452282" y="5334936"/>
            <a:ext cx="9879106" cy="911172"/>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GB" sz="2400" dirty="0">
                <a:latin typeface="Calibri" panose="020F0502020204030204" pitchFamily="34" charset="0"/>
                <a:ea typeface="Calibri" panose="020F0502020204030204" pitchFamily="34" charset="0"/>
                <a:cs typeface="Calibri" panose="020F0502020204030204" pitchFamily="34" charset="0"/>
              </a:rPr>
              <a:t>Basic sample model accuracy/loss percentage after and further trying to improve</a:t>
            </a:r>
          </a:p>
        </p:txBody>
      </p:sp>
      <p:cxnSp>
        <p:nvCxnSpPr>
          <p:cNvPr id="24" name="Google Shape;408;p46">
            <a:extLst>
              <a:ext uri="{FF2B5EF4-FFF2-40B4-BE49-F238E27FC236}">
                <a16:creationId xmlns:a16="http://schemas.microsoft.com/office/drawing/2014/main" id="{236AF81A-0881-AD1B-A3E1-F5D2878C74B3}"/>
              </a:ext>
            </a:extLst>
          </p:cNvPr>
          <p:cNvCxnSpPr/>
          <p:nvPr/>
        </p:nvCxnSpPr>
        <p:spPr>
          <a:xfrm rot="10800000" flipH="1">
            <a:off x="5246785" y="2872012"/>
            <a:ext cx="2110800" cy="3900"/>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cxnSp>
        <p:nvCxnSpPr>
          <p:cNvPr id="25" name="Google Shape;409;p46">
            <a:extLst>
              <a:ext uri="{FF2B5EF4-FFF2-40B4-BE49-F238E27FC236}">
                <a16:creationId xmlns:a16="http://schemas.microsoft.com/office/drawing/2014/main" id="{FBA5A19A-AEB7-445A-927E-1C3A9857C4AE}"/>
              </a:ext>
            </a:extLst>
          </p:cNvPr>
          <p:cNvCxnSpPr/>
          <p:nvPr/>
        </p:nvCxnSpPr>
        <p:spPr>
          <a:xfrm rot="10800000" flipH="1">
            <a:off x="5246785" y="4380422"/>
            <a:ext cx="2110800" cy="3900"/>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sp>
        <p:nvSpPr>
          <p:cNvPr id="26" name="TextBox 25">
            <a:extLst>
              <a:ext uri="{FF2B5EF4-FFF2-40B4-BE49-F238E27FC236}">
                <a16:creationId xmlns:a16="http://schemas.microsoft.com/office/drawing/2014/main" id="{7EB29634-D3C7-AB29-56C6-DBADEE40A37B}"/>
              </a:ext>
            </a:extLst>
          </p:cNvPr>
          <p:cNvSpPr txBox="1"/>
          <p:nvPr/>
        </p:nvSpPr>
        <p:spPr>
          <a:xfrm>
            <a:off x="4580965" y="120248"/>
            <a:ext cx="3843421" cy="923330"/>
          </a:xfrm>
          <a:prstGeom prst="rect">
            <a:avLst/>
          </a:prstGeom>
          <a:noFill/>
        </p:spPr>
        <p:txBody>
          <a:bodyPr wrap="square" rtlCol="0">
            <a:spAutoFit/>
          </a:bodyPr>
          <a:lstStyle/>
          <a:p>
            <a:r>
              <a:rPr lang="en-GB" sz="4400" b="1" spc="600" dirty="0">
                <a:latin typeface="Calibri" panose="020F0502020204030204" pitchFamily="34" charset="0"/>
                <a:ea typeface="Calibri" panose="020F0502020204030204" pitchFamily="34" charset="0"/>
                <a:cs typeface="Calibri" panose="020F0502020204030204" pitchFamily="34" charset="0"/>
              </a:rPr>
              <a:t>METRICS</a:t>
            </a:r>
            <a:r>
              <a:rPr lang="en-GB" sz="5400" b="1" spc="600" dirty="0"/>
              <a:t> </a:t>
            </a:r>
            <a:endParaRPr lang="en-IN" sz="5400" b="1" spc="600" dirty="0"/>
          </a:p>
        </p:txBody>
      </p:sp>
      <p:cxnSp>
        <p:nvCxnSpPr>
          <p:cNvPr id="2" name="Straight Connector 1">
            <a:extLst>
              <a:ext uri="{FF2B5EF4-FFF2-40B4-BE49-F238E27FC236}">
                <a16:creationId xmlns:a16="http://schemas.microsoft.com/office/drawing/2014/main" id="{40BE1E08-1970-259C-9A91-55C5451889FF}"/>
              </a:ext>
            </a:extLst>
          </p:cNvPr>
          <p:cNvCxnSpPr>
            <a:cxnSpLocks/>
          </p:cNvCxnSpPr>
          <p:nvPr/>
        </p:nvCxnSpPr>
        <p:spPr>
          <a:xfrm>
            <a:off x="4376791" y="1041001"/>
            <a:ext cx="3061699" cy="0"/>
          </a:xfrm>
          <a:prstGeom prst="line">
            <a:avLst/>
          </a:prstGeom>
          <a:ln/>
          <a:effectLst>
            <a:glow rad="50800">
              <a:schemeClr val="accent1">
                <a:lumMod val="60000"/>
                <a:lumOff val="40000"/>
                <a:alpha val="44000"/>
              </a:schemeClr>
            </a:glow>
          </a:effectLst>
        </p:spPr>
        <p:style>
          <a:lnRef idx="2">
            <a:schemeClr val="accent4"/>
          </a:lnRef>
          <a:fillRef idx="0">
            <a:schemeClr val="accent4"/>
          </a:fillRef>
          <a:effectRef idx="1">
            <a:schemeClr val="accent4"/>
          </a:effectRef>
          <a:fontRef idx="minor">
            <a:schemeClr val="tx1"/>
          </a:fontRef>
        </p:style>
      </p:cxnSp>
      <p:cxnSp>
        <p:nvCxnSpPr>
          <p:cNvPr id="3" name="Google Shape;409;p46">
            <a:extLst>
              <a:ext uri="{FF2B5EF4-FFF2-40B4-BE49-F238E27FC236}">
                <a16:creationId xmlns:a16="http://schemas.microsoft.com/office/drawing/2014/main" id="{7C189DCA-BDB0-C18B-CE0C-59BD124E0992}"/>
              </a:ext>
            </a:extLst>
          </p:cNvPr>
          <p:cNvCxnSpPr/>
          <p:nvPr/>
        </p:nvCxnSpPr>
        <p:spPr>
          <a:xfrm rot="10800000" flipH="1">
            <a:off x="5094385" y="6121476"/>
            <a:ext cx="2110800" cy="3900"/>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spTree>
    <p:extLst>
      <p:ext uri="{BB962C8B-B14F-4D97-AF65-F5344CB8AC3E}">
        <p14:creationId xmlns:p14="http://schemas.microsoft.com/office/powerpoint/2010/main" val="21806246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AA7A84D8-8D75-EBBD-CB28-243E347E1DE5}"/>
              </a:ext>
            </a:extLst>
          </p:cNvPr>
          <p:cNvCxnSpPr>
            <a:cxnSpLocks noGrp="1" noRot="1" noMove="1" noResize="1" noEditPoints="1" noAdjustHandles="1" noChangeArrowheads="1" noChangeShapeType="1"/>
          </p:cNvCxnSpPr>
          <p:nvPr/>
        </p:nvCxnSpPr>
        <p:spPr>
          <a:xfrm>
            <a:off x="0" y="6764897"/>
            <a:ext cx="12192000" cy="0"/>
          </a:xfrm>
          <a:prstGeom prst="line">
            <a:avLst/>
          </a:prstGeom>
          <a:ln w="234950">
            <a:solidFill>
              <a:srgbClr val="003371"/>
            </a:solidFill>
          </a:ln>
        </p:spPr>
        <p:style>
          <a:lnRef idx="2">
            <a:schemeClr val="accent1"/>
          </a:lnRef>
          <a:fillRef idx="0">
            <a:schemeClr val="accent1"/>
          </a:fillRef>
          <a:effectRef idx="1">
            <a:schemeClr val="accent1"/>
          </a:effectRef>
          <a:fontRef idx="minor">
            <a:schemeClr val="tx1"/>
          </a:fontRef>
        </p:style>
      </p:cxnSp>
      <p:pic>
        <p:nvPicPr>
          <p:cNvPr id="5" name="Picture 4" descr="A black and grey logo with a blue background&#10;&#10;Description automatically generated">
            <a:extLst>
              <a:ext uri="{FF2B5EF4-FFF2-40B4-BE49-F238E27FC236}">
                <a16:creationId xmlns:a16="http://schemas.microsoft.com/office/drawing/2014/main" id="{9931945E-075C-FE3C-BB9E-9D4CB12A9098}"/>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0990730" y="129829"/>
            <a:ext cx="1129552" cy="911172"/>
          </a:xfrm>
          <a:prstGeom prst="rect">
            <a:avLst/>
          </a:prstGeom>
        </p:spPr>
      </p:pic>
      <p:sp>
        <p:nvSpPr>
          <p:cNvPr id="6" name="Footer Placeholder 5">
            <a:extLst>
              <a:ext uri="{FF2B5EF4-FFF2-40B4-BE49-F238E27FC236}">
                <a16:creationId xmlns:a16="http://schemas.microsoft.com/office/drawing/2014/main" id="{A39F7768-BDF3-FB4A-95A5-655CAC58CFC2}"/>
              </a:ext>
            </a:extLst>
          </p:cNvPr>
          <p:cNvSpPr>
            <a:spLocks noGrp="1" noRot="1" noMove="1" noResize="1" noEditPoints="1" noAdjustHandles="1" noChangeArrowheads="1" noChangeShapeType="1"/>
          </p:cNvSpPr>
          <p:nvPr>
            <p:ph type="ftr" sz="quarter" idx="11"/>
          </p:nvPr>
        </p:nvSpPr>
        <p:spPr>
          <a:xfrm>
            <a:off x="0" y="6248401"/>
            <a:ext cx="12192000" cy="609599"/>
          </a:xfrm>
        </p:spPr>
        <p:txBody>
          <a:bodyPr/>
          <a:lstStyle/>
          <a:p>
            <a:r>
              <a:rPr lang="en-GB" dirty="0">
                <a:latin typeface="Calibri" panose="020F0502020204030204" pitchFamily="34" charset="0"/>
                <a:ea typeface="Calibri" panose="020F0502020204030204" pitchFamily="34" charset="0"/>
                <a:cs typeface="Calibri" panose="020F0502020204030204" pitchFamily="34" charset="0"/>
              </a:rPr>
              <a:t>Established vide Uttarakhand Act No. 10 of 2023</a:t>
            </a:r>
          </a:p>
          <a:p>
            <a:r>
              <a:rPr lang="en-IN" dirty="0">
                <a:latin typeface="Calibri" panose="020F0502020204030204" pitchFamily="34" charset="0"/>
                <a:ea typeface="Calibri" panose="020F0502020204030204" pitchFamily="34" charset="0"/>
                <a:cs typeface="Calibri" panose="020F0502020204030204" pitchFamily="34" charset="0"/>
              </a:rPr>
              <a:t>Recognised by UGC under Section 2(f) of the UGC Act, 1956</a:t>
            </a:r>
          </a:p>
          <a:p>
            <a:pPr>
              <a:lnSpc>
                <a:spcPct val="150000"/>
              </a:lnSpc>
            </a:pPr>
            <a:r>
              <a:rPr lang="en-IN" b="1" i="1" spc="150" dirty="0">
                <a:solidFill>
                  <a:schemeClr val="bg1"/>
                </a:solidFill>
                <a:latin typeface="Calibri" panose="020F0502020204030204" pitchFamily="34" charset="0"/>
                <a:ea typeface="Calibri" panose="020F0502020204030204" pitchFamily="34" charset="0"/>
                <a:cs typeface="Calibri" panose="020F0502020204030204" pitchFamily="34" charset="0"/>
              </a:rPr>
              <a:t>dituniversity.edu.in</a:t>
            </a:r>
          </a:p>
        </p:txBody>
      </p:sp>
      <p:sp>
        <p:nvSpPr>
          <p:cNvPr id="7" name="Slide Number Placeholder 6">
            <a:extLst>
              <a:ext uri="{FF2B5EF4-FFF2-40B4-BE49-F238E27FC236}">
                <a16:creationId xmlns:a16="http://schemas.microsoft.com/office/drawing/2014/main" id="{F6201975-E8BF-6FAB-BAD8-E25B477BF1F4}"/>
              </a:ext>
            </a:extLst>
          </p:cNvPr>
          <p:cNvSpPr>
            <a:spLocks noGrp="1" noRot="1" noMove="1" noResize="1" noEditPoints="1" noAdjustHandles="1" noChangeArrowheads="1" noChangeShapeType="1"/>
          </p:cNvSpPr>
          <p:nvPr>
            <p:ph type="sldNum" sz="quarter" idx="12"/>
          </p:nvPr>
        </p:nvSpPr>
        <p:spPr/>
        <p:txBody>
          <a:bodyPr/>
          <a:lstStyle/>
          <a:p>
            <a:fld id="{0D4B6295-80BB-4FCB-92B1-AA444A4CA137}" type="slidenum">
              <a:rPr lang="en-IN" smtClean="0"/>
              <a:t>14</a:t>
            </a:fld>
            <a:endParaRPr lang="en-IN" dirty="0"/>
          </a:p>
        </p:txBody>
      </p:sp>
      <p:cxnSp>
        <p:nvCxnSpPr>
          <p:cNvPr id="9" name="Straight Connector 8">
            <a:extLst>
              <a:ext uri="{FF2B5EF4-FFF2-40B4-BE49-F238E27FC236}">
                <a16:creationId xmlns:a16="http://schemas.microsoft.com/office/drawing/2014/main" id="{5C6A8325-D536-9B12-4787-810742F3023A}"/>
              </a:ext>
            </a:extLst>
          </p:cNvPr>
          <p:cNvCxnSpPr>
            <a:cxnSpLocks noGrp="1" noRot="1" noMove="1" noResize="1" noEditPoints="1" noAdjustHandles="1" noChangeArrowheads="1" noChangeShapeType="1"/>
          </p:cNvCxnSpPr>
          <p:nvPr/>
        </p:nvCxnSpPr>
        <p:spPr>
          <a:xfrm>
            <a:off x="0" y="48466"/>
            <a:ext cx="12192000" cy="0"/>
          </a:xfrm>
          <a:prstGeom prst="line">
            <a:avLst/>
          </a:prstGeom>
          <a:ln w="76200">
            <a:solidFill>
              <a:srgbClr val="D5DE2F"/>
            </a:solidFill>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7375174F-5106-FAF7-6FCD-C757A82FD70E}"/>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90575" y="48466"/>
            <a:ext cx="1542857" cy="1428571"/>
          </a:xfrm>
          <a:prstGeom prst="rect">
            <a:avLst/>
          </a:prstGeom>
        </p:spPr>
      </p:pic>
      <p:sp>
        <p:nvSpPr>
          <p:cNvPr id="26" name="TextBox 25">
            <a:extLst>
              <a:ext uri="{FF2B5EF4-FFF2-40B4-BE49-F238E27FC236}">
                <a16:creationId xmlns:a16="http://schemas.microsoft.com/office/drawing/2014/main" id="{7EB29634-D3C7-AB29-56C6-DBADEE40A37B}"/>
              </a:ext>
            </a:extLst>
          </p:cNvPr>
          <p:cNvSpPr txBox="1"/>
          <p:nvPr/>
        </p:nvSpPr>
        <p:spPr>
          <a:xfrm>
            <a:off x="3947887" y="120248"/>
            <a:ext cx="4476500" cy="707886"/>
          </a:xfrm>
          <a:prstGeom prst="rect">
            <a:avLst/>
          </a:prstGeom>
          <a:noFill/>
        </p:spPr>
        <p:txBody>
          <a:bodyPr wrap="square" rtlCol="0">
            <a:spAutoFit/>
          </a:bodyPr>
          <a:lstStyle/>
          <a:p>
            <a:r>
              <a:rPr lang="en-GB" sz="4000" b="1" spc="600" dirty="0">
                <a:latin typeface="Calibri" panose="020F0502020204030204" pitchFamily="34" charset="0"/>
                <a:ea typeface="Calibri" panose="020F0502020204030204" pitchFamily="34" charset="0"/>
                <a:cs typeface="Calibri" panose="020F0502020204030204" pitchFamily="34" charset="0"/>
              </a:rPr>
              <a:t>  Front page </a:t>
            </a:r>
            <a:endParaRPr lang="en-IN" sz="4000" b="1" spc="600" dirty="0">
              <a:latin typeface="Calibri" panose="020F0502020204030204" pitchFamily="34" charset="0"/>
              <a:ea typeface="Calibri" panose="020F0502020204030204" pitchFamily="34" charset="0"/>
              <a:cs typeface="Calibri" panose="020F0502020204030204" pitchFamily="34" charset="0"/>
            </a:endParaRPr>
          </a:p>
        </p:txBody>
      </p:sp>
      <p:cxnSp>
        <p:nvCxnSpPr>
          <p:cNvPr id="2" name="Straight Connector 1">
            <a:extLst>
              <a:ext uri="{FF2B5EF4-FFF2-40B4-BE49-F238E27FC236}">
                <a16:creationId xmlns:a16="http://schemas.microsoft.com/office/drawing/2014/main" id="{40BE1E08-1970-259C-9A91-55C5451889FF}"/>
              </a:ext>
            </a:extLst>
          </p:cNvPr>
          <p:cNvCxnSpPr>
            <a:cxnSpLocks/>
          </p:cNvCxnSpPr>
          <p:nvPr/>
        </p:nvCxnSpPr>
        <p:spPr>
          <a:xfrm>
            <a:off x="4386028" y="847038"/>
            <a:ext cx="3061699" cy="0"/>
          </a:xfrm>
          <a:prstGeom prst="line">
            <a:avLst/>
          </a:prstGeom>
          <a:ln/>
          <a:effectLst>
            <a:glow rad="50800">
              <a:schemeClr val="accent1">
                <a:lumMod val="60000"/>
                <a:lumOff val="40000"/>
                <a:alpha val="44000"/>
              </a:schemeClr>
            </a:glow>
          </a:effectLst>
        </p:spPr>
        <p:style>
          <a:lnRef idx="2">
            <a:schemeClr val="accent4"/>
          </a:lnRef>
          <a:fillRef idx="0">
            <a:schemeClr val="accent4"/>
          </a:fillRef>
          <a:effectRef idx="1">
            <a:schemeClr val="accent4"/>
          </a:effectRef>
          <a:fontRef idx="minor">
            <a:schemeClr val="tx1"/>
          </a:fontRef>
        </p:style>
      </p:cxnSp>
      <p:pic>
        <p:nvPicPr>
          <p:cNvPr id="10" name="Picture 9">
            <a:extLst>
              <a:ext uri="{FF2B5EF4-FFF2-40B4-BE49-F238E27FC236}">
                <a16:creationId xmlns:a16="http://schemas.microsoft.com/office/drawing/2014/main" id="{F26A9FF2-CF11-3DDA-3673-417E59B4ECDF}"/>
              </a:ext>
            </a:extLst>
          </p:cNvPr>
          <p:cNvPicPr>
            <a:picLocks noChangeAspect="1"/>
          </p:cNvPicPr>
          <p:nvPr/>
        </p:nvPicPr>
        <p:blipFill>
          <a:blip r:embed="rId5"/>
          <a:stretch>
            <a:fillRect/>
          </a:stretch>
        </p:blipFill>
        <p:spPr>
          <a:xfrm>
            <a:off x="1169376" y="1277237"/>
            <a:ext cx="9246577" cy="4820865"/>
          </a:xfrm>
          <a:prstGeom prst="rect">
            <a:avLst/>
          </a:prstGeom>
        </p:spPr>
      </p:pic>
    </p:spTree>
    <p:extLst>
      <p:ext uri="{BB962C8B-B14F-4D97-AF65-F5344CB8AC3E}">
        <p14:creationId xmlns:p14="http://schemas.microsoft.com/office/powerpoint/2010/main" val="3331943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AA7A84D8-8D75-EBBD-CB28-243E347E1DE5}"/>
              </a:ext>
            </a:extLst>
          </p:cNvPr>
          <p:cNvCxnSpPr>
            <a:cxnSpLocks noGrp="1" noRot="1" noMove="1" noResize="1" noEditPoints="1" noAdjustHandles="1" noChangeArrowheads="1" noChangeShapeType="1"/>
          </p:cNvCxnSpPr>
          <p:nvPr/>
        </p:nvCxnSpPr>
        <p:spPr>
          <a:xfrm>
            <a:off x="0" y="6764897"/>
            <a:ext cx="12192000" cy="0"/>
          </a:xfrm>
          <a:prstGeom prst="line">
            <a:avLst/>
          </a:prstGeom>
          <a:ln w="234950">
            <a:solidFill>
              <a:srgbClr val="003371"/>
            </a:solidFill>
          </a:ln>
        </p:spPr>
        <p:style>
          <a:lnRef idx="2">
            <a:schemeClr val="accent1"/>
          </a:lnRef>
          <a:fillRef idx="0">
            <a:schemeClr val="accent1"/>
          </a:fillRef>
          <a:effectRef idx="1">
            <a:schemeClr val="accent1"/>
          </a:effectRef>
          <a:fontRef idx="minor">
            <a:schemeClr val="tx1"/>
          </a:fontRef>
        </p:style>
      </p:cxnSp>
      <p:pic>
        <p:nvPicPr>
          <p:cNvPr id="5" name="Picture 4" descr="A black and grey logo with a blue background&#10;&#10;Description automatically generated">
            <a:extLst>
              <a:ext uri="{FF2B5EF4-FFF2-40B4-BE49-F238E27FC236}">
                <a16:creationId xmlns:a16="http://schemas.microsoft.com/office/drawing/2014/main" id="{9931945E-075C-FE3C-BB9E-9D4CB12A9098}"/>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0990730" y="129829"/>
            <a:ext cx="1129552" cy="911172"/>
          </a:xfrm>
          <a:prstGeom prst="rect">
            <a:avLst/>
          </a:prstGeom>
        </p:spPr>
      </p:pic>
      <p:sp>
        <p:nvSpPr>
          <p:cNvPr id="6" name="Footer Placeholder 5">
            <a:extLst>
              <a:ext uri="{FF2B5EF4-FFF2-40B4-BE49-F238E27FC236}">
                <a16:creationId xmlns:a16="http://schemas.microsoft.com/office/drawing/2014/main" id="{A39F7768-BDF3-FB4A-95A5-655CAC58CFC2}"/>
              </a:ext>
            </a:extLst>
          </p:cNvPr>
          <p:cNvSpPr>
            <a:spLocks noGrp="1" noRot="1" noMove="1" noResize="1" noEditPoints="1" noAdjustHandles="1" noChangeArrowheads="1" noChangeShapeType="1"/>
          </p:cNvSpPr>
          <p:nvPr>
            <p:ph type="ftr" sz="quarter" idx="11"/>
          </p:nvPr>
        </p:nvSpPr>
        <p:spPr>
          <a:xfrm>
            <a:off x="0" y="6248401"/>
            <a:ext cx="12192000" cy="609599"/>
          </a:xfrm>
        </p:spPr>
        <p:txBody>
          <a:bodyPr/>
          <a:lstStyle/>
          <a:p>
            <a:r>
              <a:rPr lang="en-GB" dirty="0">
                <a:latin typeface="Calibri" panose="020F0502020204030204" pitchFamily="34" charset="0"/>
                <a:ea typeface="Calibri" panose="020F0502020204030204" pitchFamily="34" charset="0"/>
                <a:cs typeface="Calibri" panose="020F0502020204030204" pitchFamily="34" charset="0"/>
              </a:rPr>
              <a:t>Established vide Uttarakhand Act No. 10 of 2023</a:t>
            </a:r>
          </a:p>
          <a:p>
            <a:r>
              <a:rPr lang="en-IN" dirty="0">
                <a:latin typeface="Calibri" panose="020F0502020204030204" pitchFamily="34" charset="0"/>
                <a:ea typeface="Calibri" panose="020F0502020204030204" pitchFamily="34" charset="0"/>
                <a:cs typeface="Calibri" panose="020F0502020204030204" pitchFamily="34" charset="0"/>
              </a:rPr>
              <a:t>Recognised by UGC under Section 2(f) of the UGC Act, 1956</a:t>
            </a:r>
          </a:p>
          <a:p>
            <a:pPr>
              <a:lnSpc>
                <a:spcPct val="150000"/>
              </a:lnSpc>
            </a:pPr>
            <a:r>
              <a:rPr lang="en-IN" b="1" i="1" spc="150" dirty="0">
                <a:solidFill>
                  <a:schemeClr val="bg1"/>
                </a:solidFill>
                <a:latin typeface="Calibri" panose="020F0502020204030204" pitchFamily="34" charset="0"/>
                <a:ea typeface="Calibri" panose="020F0502020204030204" pitchFamily="34" charset="0"/>
                <a:cs typeface="Calibri" panose="020F0502020204030204" pitchFamily="34" charset="0"/>
              </a:rPr>
              <a:t>dituniversity.edu.in</a:t>
            </a:r>
          </a:p>
        </p:txBody>
      </p:sp>
      <p:sp>
        <p:nvSpPr>
          <p:cNvPr id="7" name="Slide Number Placeholder 6">
            <a:extLst>
              <a:ext uri="{FF2B5EF4-FFF2-40B4-BE49-F238E27FC236}">
                <a16:creationId xmlns:a16="http://schemas.microsoft.com/office/drawing/2014/main" id="{F6201975-E8BF-6FAB-BAD8-E25B477BF1F4}"/>
              </a:ext>
            </a:extLst>
          </p:cNvPr>
          <p:cNvSpPr>
            <a:spLocks noGrp="1" noRot="1" noMove="1" noResize="1" noEditPoints="1" noAdjustHandles="1" noChangeArrowheads="1" noChangeShapeType="1"/>
          </p:cNvSpPr>
          <p:nvPr>
            <p:ph type="sldNum" sz="quarter" idx="12"/>
          </p:nvPr>
        </p:nvSpPr>
        <p:spPr/>
        <p:txBody>
          <a:bodyPr/>
          <a:lstStyle/>
          <a:p>
            <a:fld id="{0D4B6295-80BB-4FCB-92B1-AA444A4CA137}" type="slidenum">
              <a:rPr lang="en-IN" smtClean="0"/>
              <a:t>15</a:t>
            </a:fld>
            <a:endParaRPr lang="en-IN" dirty="0"/>
          </a:p>
        </p:txBody>
      </p:sp>
      <p:cxnSp>
        <p:nvCxnSpPr>
          <p:cNvPr id="9" name="Straight Connector 8">
            <a:extLst>
              <a:ext uri="{FF2B5EF4-FFF2-40B4-BE49-F238E27FC236}">
                <a16:creationId xmlns:a16="http://schemas.microsoft.com/office/drawing/2014/main" id="{5C6A8325-D536-9B12-4787-810742F3023A}"/>
              </a:ext>
            </a:extLst>
          </p:cNvPr>
          <p:cNvCxnSpPr>
            <a:cxnSpLocks noGrp="1" noRot="1" noMove="1" noResize="1" noEditPoints="1" noAdjustHandles="1" noChangeArrowheads="1" noChangeShapeType="1"/>
          </p:cNvCxnSpPr>
          <p:nvPr/>
        </p:nvCxnSpPr>
        <p:spPr>
          <a:xfrm>
            <a:off x="0" y="48466"/>
            <a:ext cx="12192000" cy="0"/>
          </a:xfrm>
          <a:prstGeom prst="line">
            <a:avLst/>
          </a:prstGeom>
          <a:ln w="76200">
            <a:solidFill>
              <a:srgbClr val="D5DE2F"/>
            </a:solidFill>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7375174F-5106-FAF7-6FCD-C757A82FD70E}"/>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90575" y="48466"/>
            <a:ext cx="1542857" cy="1428571"/>
          </a:xfrm>
          <a:prstGeom prst="rect">
            <a:avLst/>
          </a:prstGeom>
        </p:spPr>
      </p:pic>
      <p:sp>
        <p:nvSpPr>
          <p:cNvPr id="26" name="TextBox 25">
            <a:extLst>
              <a:ext uri="{FF2B5EF4-FFF2-40B4-BE49-F238E27FC236}">
                <a16:creationId xmlns:a16="http://schemas.microsoft.com/office/drawing/2014/main" id="{7EB29634-D3C7-AB29-56C6-DBADEE40A37B}"/>
              </a:ext>
            </a:extLst>
          </p:cNvPr>
          <p:cNvSpPr txBox="1"/>
          <p:nvPr/>
        </p:nvSpPr>
        <p:spPr>
          <a:xfrm>
            <a:off x="4174289" y="150227"/>
            <a:ext cx="3843421" cy="707886"/>
          </a:xfrm>
          <a:prstGeom prst="rect">
            <a:avLst/>
          </a:prstGeom>
          <a:noFill/>
        </p:spPr>
        <p:txBody>
          <a:bodyPr wrap="square" rtlCol="0">
            <a:spAutoFit/>
          </a:bodyPr>
          <a:lstStyle/>
          <a:p>
            <a:r>
              <a:rPr lang="en-GB" sz="4000" b="1" spc="600" dirty="0">
                <a:latin typeface="Calibri" panose="020F0502020204030204" pitchFamily="34" charset="0"/>
                <a:ea typeface="Calibri" panose="020F0502020204030204" pitchFamily="34" charset="0"/>
                <a:cs typeface="Calibri" panose="020F0502020204030204" pitchFamily="34" charset="0"/>
              </a:rPr>
              <a:t>Menu page </a:t>
            </a:r>
            <a:r>
              <a:rPr lang="en-GB" sz="4000" b="1" spc="600" dirty="0"/>
              <a:t> </a:t>
            </a:r>
            <a:endParaRPr lang="en-IN" sz="4000" b="1" spc="600" dirty="0"/>
          </a:p>
        </p:txBody>
      </p:sp>
      <p:pic>
        <p:nvPicPr>
          <p:cNvPr id="3" name="Picture 2">
            <a:extLst>
              <a:ext uri="{FF2B5EF4-FFF2-40B4-BE49-F238E27FC236}">
                <a16:creationId xmlns:a16="http://schemas.microsoft.com/office/drawing/2014/main" id="{4E72A273-BD98-DA93-FBDB-26AA6CA3E7B3}"/>
              </a:ext>
            </a:extLst>
          </p:cNvPr>
          <p:cNvPicPr>
            <a:picLocks noChangeAspect="1"/>
          </p:cNvPicPr>
          <p:nvPr/>
        </p:nvPicPr>
        <p:blipFill>
          <a:blip r:embed="rId5"/>
          <a:stretch>
            <a:fillRect/>
          </a:stretch>
        </p:blipFill>
        <p:spPr>
          <a:xfrm>
            <a:off x="1166879" y="1259603"/>
            <a:ext cx="10098997" cy="4782612"/>
          </a:xfrm>
          <a:prstGeom prst="rect">
            <a:avLst/>
          </a:prstGeom>
        </p:spPr>
      </p:pic>
      <p:cxnSp>
        <p:nvCxnSpPr>
          <p:cNvPr id="4" name="Straight Connector 3">
            <a:extLst>
              <a:ext uri="{FF2B5EF4-FFF2-40B4-BE49-F238E27FC236}">
                <a16:creationId xmlns:a16="http://schemas.microsoft.com/office/drawing/2014/main" id="{1C0A839B-A068-2815-8CB4-ACF960372FEB}"/>
              </a:ext>
            </a:extLst>
          </p:cNvPr>
          <p:cNvCxnSpPr>
            <a:cxnSpLocks/>
          </p:cNvCxnSpPr>
          <p:nvPr/>
        </p:nvCxnSpPr>
        <p:spPr>
          <a:xfrm>
            <a:off x="4193309" y="877455"/>
            <a:ext cx="3140364" cy="0"/>
          </a:xfrm>
          <a:prstGeom prst="line">
            <a:avLst/>
          </a:prstGeom>
          <a:ln/>
          <a:effectLst>
            <a:glow rad="50800">
              <a:schemeClr val="accent1">
                <a:lumMod val="60000"/>
                <a:lumOff val="40000"/>
                <a:alpha val="44000"/>
              </a:schemeClr>
            </a:glow>
          </a:effectLst>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3697603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AA7A84D8-8D75-EBBD-CB28-243E347E1DE5}"/>
              </a:ext>
            </a:extLst>
          </p:cNvPr>
          <p:cNvCxnSpPr>
            <a:cxnSpLocks noGrp="1" noRot="1" noMove="1" noResize="1" noEditPoints="1" noAdjustHandles="1" noChangeArrowheads="1" noChangeShapeType="1"/>
          </p:cNvCxnSpPr>
          <p:nvPr/>
        </p:nvCxnSpPr>
        <p:spPr>
          <a:xfrm>
            <a:off x="0" y="6764897"/>
            <a:ext cx="12192000" cy="0"/>
          </a:xfrm>
          <a:prstGeom prst="line">
            <a:avLst/>
          </a:prstGeom>
          <a:ln w="234950">
            <a:solidFill>
              <a:srgbClr val="003371"/>
            </a:solidFill>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BCB254B9-309F-A6AE-0698-8376A367340B}"/>
              </a:ext>
            </a:extLst>
          </p:cNvPr>
          <p:cNvSpPr>
            <a:spLocks noGrp="1"/>
          </p:cNvSpPr>
          <p:nvPr>
            <p:ph type="ctrTitle"/>
          </p:nvPr>
        </p:nvSpPr>
        <p:spPr>
          <a:xfrm>
            <a:off x="1524000" y="0"/>
            <a:ext cx="9144000" cy="768722"/>
          </a:xfrm>
        </p:spPr>
        <p:txBody>
          <a:bodyPr>
            <a:noAutofit/>
          </a:bodyPr>
          <a:lstStyle/>
          <a:p>
            <a:r>
              <a:rPr lang="en-GB" sz="4000" b="1" spc="300" dirty="0">
                <a:latin typeface="Calibri" panose="020F0502020204030204" pitchFamily="34" charset="0"/>
                <a:ea typeface="Calibri" panose="020F0502020204030204" pitchFamily="34" charset="0"/>
                <a:cs typeface="Calibri" panose="020F0502020204030204" pitchFamily="34" charset="0"/>
              </a:rPr>
              <a:t>Roadmap for the project</a:t>
            </a:r>
            <a:endParaRPr lang="en-IN" sz="4000" spc="3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descr="A black and grey logo with a blue background&#10;&#10;Description automatically generated">
            <a:extLst>
              <a:ext uri="{FF2B5EF4-FFF2-40B4-BE49-F238E27FC236}">
                <a16:creationId xmlns:a16="http://schemas.microsoft.com/office/drawing/2014/main" id="{9931945E-075C-FE3C-BB9E-9D4CB12A9098}"/>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0990730" y="129829"/>
            <a:ext cx="1129552" cy="911172"/>
          </a:xfrm>
          <a:prstGeom prst="rect">
            <a:avLst/>
          </a:prstGeom>
        </p:spPr>
      </p:pic>
      <p:sp>
        <p:nvSpPr>
          <p:cNvPr id="6" name="Footer Placeholder 5">
            <a:extLst>
              <a:ext uri="{FF2B5EF4-FFF2-40B4-BE49-F238E27FC236}">
                <a16:creationId xmlns:a16="http://schemas.microsoft.com/office/drawing/2014/main" id="{A39F7768-BDF3-FB4A-95A5-655CAC58CFC2}"/>
              </a:ext>
            </a:extLst>
          </p:cNvPr>
          <p:cNvSpPr>
            <a:spLocks noGrp="1" noRot="1" noMove="1" noResize="1" noEditPoints="1" noAdjustHandles="1" noChangeArrowheads="1" noChangeShapeType="1"/>
          </p:cNvSpPr>
          <p:nvPr>
            <p:ph type="ftr" sz="quarter" idx="11"/>
          </p:nvPr>
        </p:nvSpPr>
        <p:spPr>
          <a:xfrm>
            <a:off x="0" y="6248401"/>
            <a:ext cx="12192000" cy="609599"/>
          </a:xfrm>
        </p:spPr>
        <p:txBody>
          <a:bodyPr/>
          <a:lstStyle/>
          <a:p>
            <a:r>
              <a:rPr lang="en-GB" dirty="0">
                <a:latin typeface="Calibri" panose="020F0502020204030204" pitchFamily="34" charset="0"/>
                <a:ea typeface="Calibri" panose="020F0502020204030204" pitchFamily="34" charset="0"/>
                <a:cs typeface="Calibri" panose="020F0502020204030204" pitchFamily="34" charset="0"/>
              </a:rPr>
              <a:t>Established vide Uttarakhand Act No. 10 of 2023</a:t>
            </a:r>
          </a:p>
          <a:p>
            <a:r>
              <a:rPr lang="en-IN" dirty="0">
                <a:latin typeface="Calibri" panose="020F0502020204030204" pitchFamily="34" charset="0"/>
                <a:ea typeface="Calibri" panose="020F0502020204030204" pitchFamily="34" charset="0"/>
                <a:cs typeface="Calibri" panose="020F0502020204030204" pitchFamily="34" charset="0"/>
              </a:rPr>
              <a:t>Recognised by UGC under Section 2(f) of the UGC Act, 1956</a:t>
            </a:r>
          </a:p>
          <a:p>
            <a:pPr>
              <a:lnSpc>
                <a:spcPct val="150000"/>
              </a:lnSpc>
            </a:pPr>
            <a:r>
              <a:rPr lang="en-IN" b="1" i="1" spc="150" dirty="0">
                <a:solidFill>
                  <a:schemeClr val="bg1"/>
                </a:solidFill>
                <a:latin typeface="Calibri" panose="020F0502020204030204" pitchFamily="34" charset="0"/>
                <a:ea typeface="Calibri" panose="020F0502020204030204" pitchFamily="34" charset="0"/>
                <a:cs typeface="Calibri" panose="020F0502020204030204" pitchFamily="34" charset="0"/>
              </a:rPr>
              <a:t>dituniversity.edu.in</a:t>
            </a:r>
          </a:p>
        </p:txBody>
      </p:sp>
      <p:sp>
        <p:nvSpPr>
          <p:cNvPr id="7" name="Slide Number Placeholder 6">
            <a:extLst>
              <a:ext uri="{FF2B5EF4-FFF2-40B4-BE49-F238E27FC236}">
                <a16:creationId xmlns:a16="http://schemas.microsoft.com/office/drawing/2014/main" id="{F6201975-E8BF-6FAB-BAD8-E25B477BF1F4}"/>
              </a:ext>
            </a:extLst>
          </p:cNvPr>
          <p:cNvSpPr>
            <a:spLocks noGrp="1" noRot="1" noMove="1" noResize="1" noEditPoints="1" noAdjustHandles="1" noChangeArrowheads="1" noChangeShapeType="1"/>
          </p:cNvSpPr>
          <p:nvPr>
            <p:ph type="sldNum" sz="quarter" idx="12"/>
          </p:nvPr>
        </p:nvSpPr>
        <p:spPr/>
        <p:txBody>
          <a:bodyPr/>
          <a:lstStyle/>
          <a:p>
            <a:fld id="{0D4B6295-80BB-4FCB-92B1-AA444A4CA137}" type="slidenum">
              <a:rPr lang="en-IN" smtClean="0"/>
              <a:t>16</a:t>
            </a:fld>
            <a:endParaRPr lang="en-IN" dirty="0"/>
          </a:p>
        </p:txBody>
      </p:sp>
      <p:cxnSp>
        <p:nvCxnSpPr>
          <p:cNvPr id="9" name="Straight Connector 8">
            <a:extLst>
              <a:ext uri="{FF2B5EF4-FFF2-40B4-BE49-F238E27FC236}">
                <a16:creationId xmlns:a16="http://schemas.microsoft.com/office/drawing/2014/main" id="{5C6A8325-D536-9B12-4787-810742F3023A}"/>
              </a:ext>
            </a:extLst>
          </p:cNvPr>
          <p:cNvCxnSpPr>
            <a:cxnSpLocks noGrp="1" noRot="1" noMove="1" noResize="1" noEditPoints="1" noAdjustHandles="1" noChangeArrowheads="1" noChangeShapeType="1"/>
          </p:cNvCxnSpPr>
          <p:nvPr/>
        </p:nvCxnSpPr>
        <p:spPr>
          <a:xfrm>
            <a:off x="0" y="48466"/>
            <a:ext cx="12192000" cy="0"/>
          </a:xfrm>
          <a:prstGeom prst="line">
            <a:avLst/>
          </a:prstGeom>
          <a:ln w="76200">
            <a:solidFill>
              <a:srgbClr val="D5DE2F"/>
            </a:solidFill>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7375174F-5106-FAF7-6FCD-C757A82FD70E}"/>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90575" y="48466"/>
            <a:ext cx="1542857" cy="1428571"/>
          </a:xfrm>
          <a:prstGeom prst="rect">
            <a:avLst/>
          </a:prstGeom>
        </p:spPr>
      </p:pic>
      <p:sp>
        <p:nvSpPr>
          <p:cNvPr id="10" name="TextBox 9">
            <a:extLst>
              <a:ext uri="{FF2B5EF4-FFF2-40B4-BE49-F238E27FC236}">
                <a16:creationId xmlns:a16="http://schemas.microsoft.com/office/drawing/2014/main" id="{6D74A5DD-C6D4-51BE-29BD-2952F9B73FF2}"/>
              </a:ext>
            </a:extLst>
          </p:cNvPr>
          <p:cNvSpPr txBox="1"/>
          <p:nvPr/>
        </p:nvSpPr>
        <p:spPr>
          <a:xfrm>
            <a:off x="379918" y="1249713"/>
            <a:ext cx="11664203" cy="369332"/>
          </a:xfrm>
          <a:prstGeom prst="rect">
            <a:avLst/>
          </a:prstGeom>
          <a:noFill/>
        </p:spPr>
        <p:txBody>
          <a:bodyPr wrap="square">
            <a:spAutoFit/>
          </a:bodyPr>
          <a:lstStyle/>
          <a:p>
            <a:r>
              <a:rPr lang="en-IN" dirty="0">
                <a:latin typeface="Calibri" panose="020F0502020204030204" pitchFamily="34" charset="0"/>
                <a:ea typeface="Calibri" panose="020F0502020204030204" pitchFamily="34" charset="0"/>
                <a:cs typeface="Calibri" panose="020F0502020204030204" pitchFamily="34" charset="0"/>
              </a:rPr>
              <a:t> In this slide we are describing all the steps of the project, we are doing in 6 phase :-</a:t>
            </a:r>
          </a:p>
        </p:txBody>
      </p:sp>
      <p:pic>
        <p:nvPicPr>
          <p:cNvPr id="12" name="Picture 11" descr="A diagram of a person&#10;&#10;Description automatically generated with medium confidence">
            <a:extLst>
              <a:ext uri="{FF2B5EF4-FFF2-40B4-BE49-F238E27FC236}">
                <a16:creationId xmlns:a16="http://schemas.microsoft.com/office/drawing/2014/main" id="{F2667B2A-3513-BA96-A8EB-97C3E556F6DE}"/>
              </a:ext>
            </a:extLst>
          </p:cNvPr>
          <p:cNvPicPr>
            <a:picLocks noChangeAspect="1"/>
          </p:cNvPicPr>
          <p:nvPr/>
        </p:nvPicPr>
        <p:blipFill>
          <a:blip r:embed="rId5">
            <a:duotone>
              <a:prstClr val="black"/>
              <a:srgbClr val="D5DE2F">
                <a:tint val="45000"/>
                <a:satMod val="400000"/>
              </a:srgbClr>
            </a:duotone>
            <a:extLst>
              <a:ext uri="{28A0092B-C50C-407E-A947-70E740481C1C}">
                <a14:useLocalDpi xmlns:a14="http://schemas.microsoft.com/office/drawing/2010/main" val="0"/>
              </a:ext>
            </a:extLst>
          </a:blip>
          <a:stretch>
            <a:fillRect/>
          </a:stretch>
        </p:blipFill>
        <p:spPr>
          <a:xfrm>
            <a:off x="4607859" y="1296140"/>
            <a:ext cx="2875137" cy="5091977"/>
          </a:xfrm>
          <a:prstGeom prst="rect">
            <a:avLst/>
          </a:prstGeom>
        </p:spPr>
      </p:pic>
      <p:sp>
        <p:nvSpPr>
          <p:cNvPr id="21" name="TextBox 20">
            <a:extLst>
              <a:ext uri="{FF2B5EF4-FFF2-40B4-BE49-F238E27FC236}">
                <a16:creationId xmlns:a16="http://schemas.microsoft.com/office/drawing/2014/main" id="{9443152A-E098-F0A1-BA05-31F6D56708F8}"/>
              </a:ext>
            </a:extLst>
          </p:cNvPr>
          <p:cNvSpPr txBox="1"/>
          <p:nvPr/>
        </p:nvSpPr>
        <p:spPr>
          <a:xfrm>
            <a:off x="7634796" y="1597981"/>
            <a:ext cx="4557204" cy="1200329"/>
          </a:xfrm>
          <a:prstGeom prst="rect">
            <a:avLst/>
          </a:prstGeom>
          <a:noFill/>
        </p:spPr>
        <p:txBody>
          <a:bodyPr wrap="square" rtlCol="0">
            <a:spAutoFit/>
          </a:bodyPr>
          <a:lstStyle/>
          <a:p>
            <a:r>
              <a:rPr lang="en-IN" b="1" dirty="0">
                <a:latin typeface="Calibri" panose="020F0502020204030204" pitchFamily="34" charset="0"/>
                <a:ea typeface="Calibri" panose="020F0502020204030204" pitchFamily="34" charset="0"/>
                <a:cs typeface="Calibri" panose="020F0502020204030204" pitchFamily="34" charset="0"/>
              </a:rPr>
              <a:t>Server setup</a:t>
            </a:r>
          </a:p>
          <a:p>
            <a:r>
              <a:rPr lang="en-US" dirty="0">
                <a:latin typeface="Calibri" panose="020F0502020204030204" pitchFamily="34" charset="0"/>
                <a:ea typeface="Calibri" panose="020F0502020204030204" pitchFamily="34" charset="0"/>
                <a:cs typeface="Calibri" panose="020F0502020204030204" pitchFamily="34" charset="0"/>
              </a:rPr>
              <a:t>Server setup involves configuring hardware and software for data storage, enable efficient operations.</a:t>
            </a:r>
            <a:endParaRPr lang="en-IN" dirty="0">
              <a:latin typeface="Calibri" panose="020F0502020204030204" pitchFamily="34" charset="0"/>
              <a:ea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A8E3BED7-D567-2B54-1FE9-C2D90C2A1E4B}"/>
              </a:ext>
            </a:extLst>
          </p:cNvPr>
          <p:cNvSpPr txBox="1"/>
          <p:nvPr/>
        </p:nvSpPr>
        <p:spPr>
          <a:xfrm>
            <a:off x="7597196" y="3167675"/>
            <a:ext cx="4250691" cy="923330"/>
          </a:xfrm>
          <a:prstGeom prst="rect">
            <a:avLst/>
          </a:prstGeom>
          <a:noFill/>
        </p:spPr>
        <p:txBody>
          <a:bodyPr wrap="square" rtlCol="0">
            <a:spAutoFit/>
          </a:bodyPr>
          <a:lstStyle/>
          <a:p>
            <a:r>
              <a:rPr lang="en-GB" b="1" dirty="0">
                <a:latin typeface="Calibri" panose="020F0502020204030204" pitchFamily="34" charset="0"/>
                <a:ea typeface="Calibri" panose="020F0502020204030204" pitchFamily="34" charset="0"/>
                <a:cs typeface="Calibri" panose="020F0502020204030204" pitchFamily="34" charset="0"/>
              </a:rPr>
              <a:t>Setup backend</a:t>
            </a:r>
          </a:p>
          <a:p>
            <a:r>
              <a:rPr lang="en-IN" dirty="0">
                <a:latin typeface="Calibri" panose="020F0502020204030204" pitchFamily="34" charset="0"/>
                <a:ea typeface="Calibri" panose="020F0502020204030204" pitchFamily="34" charset="0"/>
                <a:cs typeface="Calibri" panose="020F0502020204030204" pitchFamily="34" charset="0"/>
              </a:rPr>
              <a:t>Setting the backend related things like API connecting database and server.</a:t>
            </a:r>
          </a:p>
        </p:txBody>
      </p:sp>
      <p:sp>
        <p:nvSpPr>
          <p:cNvPr id="23" name="TextBox 22">
            <a:extLst>
              <a:ext uri="{FF2B5EF4-FFF2-40B4-BE49-F238E27FC236}">
                <a16:creationId xmlns:a16="http://schemas.microsoft.com/office/drawing/2014/main" id="{1AA72A5C-0097-9F2D-3F94-D952114EF98D}"/>
              </a:ext>
            </a:extLst>
          </p:cNvPr>
          <p:cNvSpPr txBox="1"/>
          <p:nvPr/>
        </p:nvSpPr>
        <p:spPr>
          <a:xfrm>
            <a:off x="508186" y="3301095"/>
            <a:ext cx="3730077" cy="923330"/>
          </a:xfrm>
          <a:prstGeom prst="rect">
            <a:avLst/>
          </a:prstGeom>
          <a:noFill/>
        </p:spPr>
        <p:txBody>
          <a:bodyPr wrap="square" rtlCol="0">
            <a:spAutoFit/>
          </a:bodyPr>
          <a:lstStyle/>
          <a:p>
            <a:r>
              <a:rPr lang="en-IN" b="1" dirty="0">
                <a:latin typeface="Calibri" panose="020F0502020204030204" pitchFamily="34" charset="0"/>
                <a:ea typeface="Calibri" panose="020F0502020204030204" pitchFamily="34" charset="0"/>
                <a:cs typeface="Calibri" panose="020F0502020204030204" pitchFamily="34" charset="0"/>
              </a:rPr>
              <a:t>Frontend page</a:t>
            </a:r>
          </a:p>
          <a:p>
            <a:r>
              <a:rPr lang="en-IN" dirty="0">
                <a:latin typeface="Calibri" panose="020F0502020204030204" pitchFamily="34" charset="0"/>
                <a:ea typeface="Calibri" panose="020F0502020204030204" pitchFamily="34" charset="0"/>
                <a:cs typeface="Calibri" panose="020F0502020204030204" pitchFamily="34" charset="0"/>
              </a:rPr>
              <a:t>Making of fronted page for the easy access for the consumer.</a:t>
            </a:r>
          </a:p>
        </p:txBody>
      </p:sp>
      <p:sp>
        <p:nvSpPr>
          <p:cNvPr id="24" name="TextBox 23">
            <a:extLst>
              <a:ext uri="{FF2B5EF4-FFF2-40B4-BE49-F238E27FC236}">
                <a16:creationId xmlns:a16="http://schemas.microsoft.com/office/drawing/2014/main" id="{0A111161-7217-353A-53FF-63EE110D6453}"/>
              </a:ext>
            </a:extLst>
          </p:cNvPr>
          <p:cNvSpPr txBox="1"/>
          <p:nvPr/>
        </p:nvSpPr>
        <p:spPr>
          <a:xfrm>
            <a:off x="516287" y="4750157"/>
            <a:ext cx="3730078" cy="1200329"/>
          </a:xfrm>
          <a:prstGeom prst="rect">
            <a:avLst/>
          </a:prstGeom>
          <a:noFill/>
        </p:spPr>
        <p:txBody>
          <a:bodyPr wrap="square" rtlCol="0">
            <a:spAutoFit/>
          </a:bodyPr>
          <a:lstStyle/>
          <a:p>
            <a:r>
              <a:rPr lang="en-IN" b="1" dirty="0">
                <a:latin typeface="Calibri" panose="020F0502020204030204" pitchFamily="34" charset="0"/>
                <a:ea typeface="Calibri" panose="020F0502020204030204" pitchFamily="34" charset="0"/>
                <a:cs typeface="Calibri" panose="020F0502020204030204" pitchFamily="34" charset="0"/>
              </a:rPr>
              <a:t>Ai model training</a:t>
            </a:r>
          </a:p>
          <a:p>
            <a:r>
              <a:rPr lang="en-IN" dirty="0">
                <a:latin typeface="Calibri" panose="020F0502020204030204" pitchFamily="34" charset="0"/>
                <a:ea typeface="Calibri" panose="020F0502020204030204" pitchFamily="34" charset="0"/>
                <a:cs typeface="Calibri" panose="020F0502020204030204" pitchFamily="34" charset="0"/>
              </a:rPr>
              <a:t>Training the ai model for the best accuracy and giving the best and</a:t>
            </a:r>
          </a:p>
          <a:p>
            <a:r>
              <a:rPr lang="en-IN" dirty="0">
                <a:latin typeface="Calibri" panose="020F0502020204030204" pitchFamily="34" charset="0"/>
                <a:ea typeface="Calibri" panose="020F0502020204030204" pitchFamily="34" charset="0"/>
                <a:cs typeface="Calibri" panose="020F0502020204030204" pitchFamily="34" charset="0"/>
              </a:rPr>
              <a:t>optimal result</a:t>
            </a:r>
          </a:p>
        </p:txBody>
      </p:sp>
      <p:sp>
        <p:nvSpPr>
          <p:cNvPr id="25" name="TextBox 24">
            <a:extLst>
              <a:ext uri="{FF2B5EF4-FFF2-40B4-BE49-F238E27FC236}">
                <a16:creationId xmlns:a16="http://schemas.microsoft.com/office/drawing/2014/main" id="{F2205E0C-E5E2-2CD6-0785-FCA5ADD4E1CC}"/>
              </a:ext>
            </a:extLst>
          </p:cNvPr>
          <p:cNvSpPr txBox="1"/>
          <p:nvPr/>
        </p:nvSpPr>
        <p:spPr>
          <a:xfrm>
            <a:off x="7634796" y="5017920"/>
            <a:ext cx="4277877" cy="923330"/>
          </a:xfrm>
          <a:prstGeom prst="rect">
            <a:avLst/>
          </a:prstGeom>
          <a:noFill/>
        </p:spPr>
        <p:txBody>
          <a:bodyPr wrap="square" rtlCol="0">
            <a:spAutoFit/>
          </a:bodyPr>
          <a:lstStyle/>
          <a:p>
            <a:r>
              <a:rPr lang="en-IN" b="1" dirty="0">
                <a:latin typeface="Calibri" panose="020F0502020204030204" pitchFamily="34" charset="0"/>
                <a:ea typeface="Calibri" panose="020F0502020204030204" pitchFamily="34" charset="0"/>
                <a:cs typeface="Calibri" panose="020F0502020204030204" pitchFamily="34" charset="0"/>
              </a:rPr>
              <a:t>Integrating everything at backend</a:t>
            </a:r>
          </a:p>
          <a:p>
            <a:r>
              <a:rPr lang="en-IN" dirty="0">
                <a:latin typeface="Calibri" panose="020F0502020204030204" pitchFamily="34" charset="0"/>
                <a:ea typeface="Calibri" panose="020F0502020204030204" pitchFamily="34" charset="0"/>
                <a:cs typeface="Calibri" panose="020F0502020204030204" pitchFamily="34" charset="0"/>
              </a:rPr>
              <a:t>Integrating all the things backend and server and ai model to complete the project</a:t>
            </a:r>
          </a:p>
        </p:txBody>
      </p:sp>
      <p:sp>
        <p:nvSpPr>
          <p:cNvPr id="26" name="TextBox 25">
            <a:extLst>
              <a:ext uri="{FF2B5EF4-FFF2-40B4-BE49-F238E27FC236}">
                <a16:creationId xmlns:a16="http://schemas.microsoft.com/office/drawing/2014/main" id="{B66C9139-B3FE-70E3-CE4B-B362128B1D48}"/>
              </a:ext>
            </a:extLst>
          </p:cNvPr>
          <p:cNvSpPr txBox="1"/>
          <p:nvPr/>
        </p:nvSpPr>
        <p:spPr>
          <a:xfrm>
            <a:off x="474472" y="1673876"/>
            <a:ext cx="3845860" cy="923330"/>
          </a:xfrm>
          <a:prstGeom prst="rect">
            <a:avLst/>
          </a:prstGeom>
          <a:noFill/>
        </p:spPr>
        <p:txBody>
          <a:bodyPr wrap="square" rtlCol="0">
            <a:spAutoFit/>
          </a:bodyPr>
          <a:lstStyle/>
          <a:p>
            <a:r>
              <a:rPr lang="en-IN" b="1" dirty="0">
                <a:latin typeface="Calibri" panose="020F0502020204030204" pitchFamily="34" charset="0"/>
                <a:ea typeface="Calibri" panose="020F0502020204030204" pitchFamily="34" charset="0"/>
                <a:cs typeface="Calibri" panose="020F0502020204030204" pitchFamily="34" charset="0"/>
              </a:rPr>
              <a:t>Development of container</a:t>
            </a:r>
          </a:p>
          <a:p>
            <a:r>
              <a:rPr lang="en-IN" dirty="0">
                <a:latin typeface="Calibri" panose="020F0502020204030204" pitchFamily="34" charset="0"/>
                <a:ea typeface="Calibri" panose="020F0502020204030204" pitchFamily="34" charset="0"/>
                <a:cs typeface="Calibri" panose="020F0502020204030204" pitchFamily="34" charset="0"/>
              </a:rPr>
              <a:t>Developing the virtual space with the help of the container </a:t>
            </a:r>
          </a:p>
        </p:txBody>
      </p:sp>
      <p:sp>
        <p:nvSpPr>
          <p:cNvPr id="27" name="TextBox 26">
            <a:extLst>
              <a:ext uri="{FF2B5EF4-FFF2-40B4-BE49-F238E27FC236}">
                <a16:creationId xmlns:a16="http://schemas.microsoft.com/office/drawing/2014/main" id="{13F2D3B9-162D-76AE-F1E0-8625BDDC4B56}"/>
              </a:ext>
            </a:extLst>
          </p:cNvPr>
          <p:cNvSpPr txBox="1"/>
          <p:nvPr/>
        </p:nvSpPr>
        <p:spPr>
          <a:xfrm>
            <a:off x="4956662" y="1847812"/>
            <a:ext cx="419961" cy="646331"/>
          </a:xfrm>
          <a:prstGeom prst="rect">
            <a:avLst/>
          </a:prstGeom>
          <a:noFill/>
          <a:effectLst>
            <a:glow rad="139700">
              <a:schemeClr val="accent5">
                <a:satMod val="175000"/>
                <a:alpha val="40000"/>
              </a:schemeClr>
            </a:glow>
          </a:effectLst>
        </p:spPr>
        <p:txBody>
          <a:bodyPr wrap="square" rtlCol="0">
            <a:spAutoFit/>
          </a:bodyPr>
          <a:lstStyle/>
          <a:p>
            <a:r>
              <a:rPr lang="en-GB" sz="3600" dirty="0">
                <a:ln w="0"/>
                <a:solidFill>
                  <a:schemeClr val="accent1"/>
                </a:solidFill>
                <a:effectLst>
                  <a:glow rad="139700">
                    <a:schemeClr val="accent6">
                      <a:satMod val="175000"/>
                      <a:alpha val="40000"/>
                    </a:schemeClr>
                  </a:glow>
                  <a:outerShdw blurRad="38100" dist="25400" dir="5400000" algn="ctr" rotWithShape="0">
                    <a:srgbClr val="6E747A">
                      <a:alpha val="43000"/>
                    </a:srgbClr>
                  </a:outerShdw>
                </a:effectLst>
              </a:rPr>
              <a:t>1</a:t>
            </a:r>
            <a:endParaRPr lang="en-IN" sz="3600" dirty="0">
              <a:ln w="0"/>
              <a:solidFill>
                <a:schemeClr val="accent1"/>
              </a:solidFill>
              <a:effectLst>
                <a:glow rad="139700">
                  <a:schemeClr val="accent6">
                    <a:satMod val="175000"/>
                    <a:alpha val="40000"/>
                  </a:schemeClr>
                </a:glow>
                <a:outerShdw blurRad="38100" dist="25400" dir="5400000" algn="ctr" rotWithShape="0">
                  <a:srgbClr val="6E747A">
                    <a:alpha val="43000"/>
                  </a:srgbClr>
                </a:outerShdw>
              </a:effectLst>
            </a:endParaRPr>
          </a:p>
        </p:txBody>
      </p:sp>
      <p:sp>
        <p:nvSpPr>
          <p:cNvPr id="28" name="TextBox 27">
            <a:extLst>
              <a:ext uri="{FF2B5EF4-FFF2-40B4-BE49-F238E27FC236}">
                <a16:creationId xmlns:a16="http://schemas.microsoft.com/office/drawing/2014/main" id="{C2B84707-83B1-1772-23EA-40848B10FCF7}"/>
              </a:ext>
            </a:extLst>
          </p:cNvPr>
          <p:cNvSpPr txBox="1"/>
          <p:nvPr/>
        </p:nvSpPr>
        <p:spPr>
          <a:xfrm>
            <a:off x="5008919" y="3528065"/>
            <a:ext cx="367704" cy="646331"/>
          </a:xfrm>
          <a:prstGeom prst="rect">
            <a:avLst/>
          </a:prstGeom>
          <a:noFill/>
          <a:effectLst>
            <a:glow rad="63500">
              <a:schemeClr val="accent2">
                <a:satMod val="175000"/>
                <a:alpha val="40000"/>
              </a:schemeClr>
            </a:glow>
          </a:effectLst>
        </p:spPr>
        <p:txBody>
          <a:bodyPr wrap="square" rtlCol="0">
            <a:spAutoFit/>
          </a:bodyPr>
          <a:lstStyle/>
          <a:p>
            <a:r>
              <a:rPr lang="en-GB" sz="3600" dirty="0">
                <a:ln w="0"/>
                <a:solidFill>
                  <a:schemeClr val="accent1"/>
                </a:solidFill>
                <a:effectLst>
                  <a:glow rad="139700">
                    <a:schemeClr val="accent6">
                      <a:satMod val="175000"/>
                      <a:alpha val="40000"/>
                    </a:schemeClr>
                  </a:glow>
                  <a:outerShdw blurRad="38100" dist="25400" dir="5400000" algn="ctr" rotWithShape="0">
                    <a:srgbClr val="6E747A">
                      <a:alpha val="43000"/>
                    </a:srgbClr>
                  </a:outerShdw>
                </a:effectLst>
              </a:rPr>
              <a:t>3</a:t>
            </a:r>
            <a:endParaRPr lang="en-IN" sz="3600" dirty="0">
              <a:ln w="0"/>
              <a:solidFill>
                <a:schemeClr val="accent1"/>
              </a:solidFill>
              <a:effectLst>
                <a:glow rad="139700">
                  <a:schemeClr val="accent6">
                    <a:satMod val="175000"/>
                    <a:alpha val="40000"/>
                  </a:schemeClr>
                </a:glow>
                <a:outerShdw blurRad="38100" dist="25400" dir="5400000" algn="ctr" rotWithShape="0">
                  <a:srgbClr val="6E747A">
                    <a:alpha val="43000"/>
                  </a:srgbClr>
                </a:outerShdw>
              </a:effectLst>
            </a:endParaRPr>
          </a:p>
        </p:txBody>
      </p:sp>
      <p:sp>
        <p:nvSpPr>
          <p:cNvPr id="29" name="TextBox 28">
            <a:extLst>
              <a:ext uri="{FF2B5EF4-FFF2-40B4-BE49-F238E27FC236}">
                <a16:creationId xmlns:a16="http://schemas.microsoft.com/office/drawing/2014/main" id="{855AB824-06D5-50B3-DF24-F3CF7FA34A6E}"/>
              </a:ext>
            </a:extLst>
          </p:cNvPr>
          <p:cNvSpPr txBox="1"/>
          <p:nvPr/>
        </p:nvSpPr>
        <p:spPr>
          <a:xfrm>
            <a:off x="6649284" y="1843152"/>
            <a:ext cx="472218" cy="646331"/>
          </a:xfrm>
          <a:prstGeom prst="rect">
            <a:avLst/>
          </a:prstGeom>
          <a:noFill/>
          <a:effectLst>
            <a:glow rad="228600">
              <a:schemeClr val="accent5">
                <a:satMod val="175000"/>
                <a:alpha val="40000"/>
              </a:schemeClr>
            </a:glow>
          </a:effectLst>
        </p:spPr>
        <p:txBody>
          <a:bodyPr wrap="square" rtlCol="0">
            <a:spAutoFit/>
          </a:bodyPr>
          <a:lstStyle/>
          <a:p>
            <a:r>
              <a:rPr lang="en-GB" sz="3600" dirty="0">
                <a:ln w="0"/>
                <a:solidFill>
                  <a:schemeClr val="accent1"/>
                </a:solidFill>
                <a:effectLst>
                  <a:glow rad="139700">
                    <a:schemeClr val="accent6">
                      <a:satMod val="175000"/>
                      <a:alpha val="40000"/>
                    </a:schemeClr>
                  </a:glow>
                  <a:outerShdw blurRad="38100" dist="25400" dir="5400000" algn="ctr" rotWithShape="0">
                    <a:srgbClr val="6E747A">
                      <a:alpha val="43000"/>
                    </a:srgbClr>
                  </a:outerShdw>
                </a:effectLst>
              </a:rPr>
              <a:t>2</a:t>
            </a:r>
            <a:endParaRPr lang="en-IN" sz="3600" dirty="0">
              <a:ln w="0"/>
              <a:solidFill>
                <a:schemeClr val="accent1"/>
              </a:solidFill>
              <a:effectLst>
                <a:glow rad="139700">
                  <a:schemeClr val="accent6">
                    <a:satMod val="175000"/>
                    <a:alpha val="40000"/>
                  </a:schemeClr>
                </a:glow>
                <a:outerShdw blurRad="38100" dist="25400" dir="5400000" algn="ctr" rotWithShape="0">
                  <a:srgbClr val="6E747A">
                    <a:alpha val="43000"/>
                  </a:srgbClr>
                </a:outerShdw>
              </a:effectLst>
            </a:endParaRPr>
          </a:p>
        </p:txBody>
      </p:sp>
      <p:sp>
        <p:nvSpPr>
          <p:cNvPr id="30" name="TextBox 29">
            <a:extLst>
              <a:ext uri="{FF2B5EF4-FFF2-40B4-BE49-F238E27FC236}">
                <a16:creationId xmlns:a16="http://schemas.microsoft.com/office/drawing/2014/main" id="{BD496C8E-4535-B18A-574A-4C769D9074B9}"/>
              </a:ext>
            </a:extLst>
          </p:cNvPr>
          <p:cNvSpPr txBox="1"/>
          <p:nvPr/>
        </p:nvSpPr>
        <p:spPr>
          <a:xfrm>
            <a:off x="6649284" y="3539554"/>
            <a:ext cx="472218" cy="646331"/>
          </a:xfrm>
          <a:prstGeom prst="rect">
            <a:avLst/>
          </a:prstGeom>
          <a:noFill/>
          <a:effectLst>
            <a:glow rad="63500">
              <a:schemeClr val="accent2">
                <a:satMod val="175000"/>
                <a:alpha val="40000"/>
              </a:schemeClr>
            </a:glow>
          </a:effectLst>
        </p:spPr>
        <p:txBody>
          <a:bodyPr wrap="square" rtlCol="0">
            <a:spAutoFit/>
          </a:bodyPr>
          <a:lstStyle/>
          <a:p>
            <a:r>
              <a:rPr lang="en-GB" sz="3600" dirty="0">
                <a:ln w="0"/>
                <a:solidFill>
                  <a:schemeClr val="accent1"/>
                </a:solidFill>
                <a:effectLst>
                  <a:glow rad="139700">
                    <a:schemeClr val="accent6">
                      <a:satMod val="175000"/>
                      <a:alpha val="40000"/>
                    </a:schemeClr>
                  </a:glow>
                  <a:outerShdw blurRad="38100" dist="25400" dir="5400000" algn="ctr" rotWithShape="0">
                    <a:srgbClr val="6E747A">
                      <a:alpha val="43000"/>
                    </a:srgbClr>
                  </a:outerShdw>
                </a:effectLst>
              </a:rPr>
              <a:t>4</a:t>
            </a:r>
            <a:endParaRPr lang="en-IN" sz="3600" dirty="0">
              <a:ln w="0"/>
              <a:solidFill>
                <a:schemeClr val="accent1"/>
              </a:solidFill>
              <a:effectLst>
                <a:glow rad="139700">
                  <a:schemeClr val="accent6">
                    <a:satMod val="175000"/>
                    <a:alpha val="40000"/>
                  </a:schemeClr>
                </a:glow>
                <a:outerShdw blurRad="38100" dist="25400" dir="5400000" algn="ctr" rotWithShape="0">
                  <a:srgbClr val="6E747A">
                    <a:alpha val="43000"/>
                  </a:srgbClr>
                </a:outerShdw>
              </a:effectLst>
            </a:endParaRPr>
          </a:p>
        </p:txBody>
      </p:sp>
      <p:sp>
        <p:nvSpPr>
          <p:cNvPr id="31" name="TextBox 30">
            <a:extLst>
              <a:ext uri="{FF2B5EF4-FFF2-40B4-BE49-F238E27FC236}">
                <a16:creationId xmlns:a16="http://schemas.microsoft.com/office/drawing/2014/main" id="{1CC26F67-4BFE-7D09-9409-395EE534DD08}"/>
              </a:ext>
            </a:extLst>
          </p:cNvPr>
          <p:cNvSpPr txBox="1"/>
          <p:nvPr/>
        </p:nvSpPr>
        <p:spPr>
          <a:xfrm>
            <a:off x="4971833" y="5208318"/>
            <a:ext cx="472218" cy="646331"/>
          </a:xfrm>
          <a:prstGeom prst="rect">
            <a:avLst/>
          </a:prstGeom>
          <a:noFill/>
          <a:effectLst>
            <a:glow rad="63500">
              <a:schemeClr val="accent2">
                <a:satMod val="175000"/>
                <a:alpha val="40000"/>
              </a:schemeClr>
            </a:glow>
          </a:effectLst>
        </p:spPr>
        <p:txBody>
          <a:bodyPr wrap="square" rtlCol="0">
            <a:spAutoFit/>
          </a:bodyPr>
          <a:lstStyle/>
          <a:p>
            <a:r>
              <a:rPr lang="en-GB" sz="3600" dirty="0">
                <a:ln w="0"/>
                <a:solidFill>
                  <a:schemeClr val="accent1"/>
                </a:solidFill>
                <a:effectLst>
                  <a:glow rad="139700">
                    <a:schemeClr val="accent6">
                      <a:satMod val="175000"/>
                      <a:alpha val="40000"/>
                    </a:schemeClr>
                  </a:glow>
                  <a:outerShdw blurRad="38100" dist="25400" dir="5400000" algn="ctr" rotWithShape="0">
                    <a:srgbClr val="6E747A">
                      <a:alpha val="43000"/>
                    </a:srgbClr>
                  </a:outerShdw>
                </a:effectLst>
              </a:rPr>
              <a:t>5</a:t>
            </a:r>
            <a:endParaRPr lang="en-IN" sz="3600" dirty="0">
              <a:ln w="0"/>
              <a:solidFill>
                <a:schemeClr val="accent1"/>
              </a:solidFill>
              <a:effectLst>
                <a:glow rad="139700">
                  <a:schemeClr val="accent6">
                    <a:satMod val="175000"/>
                    <a:alpha val="40000"/>
                  </a:schemeClr>
                </a:glow>
                <a:outerShdw blurRad="38100" dist="25400" dir="5400000" algn="ctr" rotWithShape="0">
                  <a:srgbClr val="6E747A">
                    <a:alpha val="43000"/>
                  </a:srgbClr>
                </a:outerShdw>
              </a:effectLst>
            </a:endParaRPr>
          </a:p>
        </p:txBody>
      </p:sp>
      <p:sp>
        <p:nvSpPr>
          <p:cNvPr id="32" name="TextBox 31">
            <a:extLst>
              <a:ext uri="{FF2B5EF4-FFF2-40B4-BE49-F238E27FC236}">
                <a16:creationId xmlns:a16="http://schemas.microsoft.com/office/drawing/2014/main" id="{EA80AC30-60B5-64AD-E552-D20A590BD896}"/>
              </a:ext>
            </a:extLst>
          </p:cNvPr>
          <p:cNvSpPr txBox="1"/>
          <p:nvPr/>
        </p:nvSpPr>
        <p:spPr>
          <a:xfrm>
            <a:off x="6649284" y="5220489"/>
            <a:ext cx="472218" cy="646331"/>
          </a:xfrm>
          <a:prstGeom prst="rect">
            <a:avLst/>
          </a:prstGeom>
          <a:noFill/>
          <a:effectLst>
            <a:glow rad="63500">
              <a:schemeClr val="accent2">
                <a:satMod val="175000"/>
                <a:alpha val="40000"/>
              </a:schemeClr>
            </a:glow>
          </a:effectLst>
        </p:spPr>
        <p:txBody>
          <a:bodyPr wrap="square" rtlCol="0">
            <a:spAutoFit/>
          </a:bodyPr>
          <a:lstStyle/>
          <a:p>
            <a:r>
              <a:rPr lang="en-GB" sz="3600" dirty="0">
                <a:ln w="0"/>
                <a:solidFill>
                  <a:schemeClr val="accent1"/>
                </a:solidFill>
                <a:effectLst>
                  <a:glow rad="139700">
                    <a:schemeClr val="accent6">
                      <a:satMod val="175000"/>
                      <a:alpha val="40000"/>
                    </a:schemeClr>
                  </a:glow>
                  <a:outerShdw blurRad="38100" dist="25400" dir="5400000" algn="ctr" rotWithShape="0">
                    <a:srgbClr val="6E747A">
                      <a:alpha val="43000"/>
                    </a:srgbClr>
                  </a:outerShdw>
                </a:effectLst>
              </a:rPr>
              <a:t>6</a:t>
            </a:r>
            <a:endParaRPr lang="en-IN" sz="3600" dirty="0">
              <a:ln w="0"/>
              <a:solidFill>
                <a:schemeClr val="accent1"/>
              </a:solidFill>
              <a:effectLst>
                <a:glow rad="139700">
                  <a:schemeClr val="accent6">
                    <a:satMod val="175000"/>
                    <a:alpha val="40000"/>
                  </a:schemeClr>
                </a:glow>
                <a:outerShdw blurRad="38100" dist="25400" dir="5400000" algn="ctr" rotWithShape="0">
                  <a:srgbClr val="6E747A">
                    <a:alpha val="43000"/>
                  </a:srgbClr>
                </a:outerShdw>
              </a:effectLst>
            </a:endParaRPr>
          </a:p>
        </p:txBody>
      </p:sp>
      <p:cxnSp>
        <p:nvCxnSpPr>
          <p:cNvPr id="33" name="Google Shape;385;p44">
            <a:extLst>
              <a:ext uri="{FF2B5EF4-FFF2-40B4-BE49-F238E27FC236}">
                <a16:creationId xmlns:a16="http://schemas.microsoft.com/office/drawing/2014/main" id="{943A87D2-EA8E-FF72-135B-22717FE5B19E}"/>
              </a:ext>
            </a:extLst>
          </p:cNvPr>
          <p:cNvCxnSpPr>
            <a:cxnSpLocks/>
          </p:cNvCxnSpPr>
          <p:nvPr/>
        </p:nvCxnSpPr>
        <p:spPr>
          <a:xfrm>
            <a:off x="594244" y="4192736"/>
            <a:ext cx="3644019" cy="180"/>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cxnSp>
        <p:nvCxnSpPr>
          <p:cNvPr id="34" name="Google Shape;385;p44">
            <a:extLst>
              <a:ext uri="{FF2B5EF4-FFF2-40B4-BE49-F238E27FC236}">
                <a16:creationId xmlns:a16="http://schemas.microsoft.com/office/drawing/2014/main" id="{29AAAC66-2FB6-06A2-6717-D2B21D0C0E15}"/>
              </a:ext>
            </a:extLst>
          </p:cNvPr>
          <p:cNvCxnSpPr>
            <a:cxnSpLocks/>
          </p:cNvCxnSpPr>
          <p:nvPr/>
        </p:nvCxnSpPr>
        <p:spPr>
          <a:xfrm flipV="1">
            <a:off x="594244" y="5890462"/>
            <a:ext cx="3644019" cy="7568"/>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cxnSp>
        <p:nvCxnSpPr>
          <p:cNvPr id="35" name="Google Shape;385;p44">
            <a:extLst>
              <a:ext uri="{FF2B5EF4-FFF2-40B4-BE49-F238E27FC236}">
                <a16:creationId xmlns:a16="http://schemas.microsoft.com/office/drawing/2014/main" id="{5EA8249D-3791-E63C-3FBE-6257FC19A1D7}"/>
              </a:ext>
            </a:extLst>
          </p:cNvPr>
          <p:cNvCxnSpPr>
            <a:cxnSpLocks/>
          </p:cNvCxnSpPr>
          <p:nvPr/>
        </p:nvCxnSpPr>
        <p:spPr>
          <a:xfrm>
            <a:off x="594244" y="2772598"/>
            <a:ext cx="3644019" cy="0"/>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cxnSp>
        <p:nvCxnSpPr>
          <p:cNvPr id="37" name="Google Shape;385;p44">
            <a:extLst>
              <a:ext uri="{FF2B5EF4-FFF2-40B4-BE49-F238E27FC236}">
                <a16:creationId xmlns:a16="http://schemas.microsoft.com/office/drawing/2014/main" id="{3281ADB2-9CA1-58BF-449E-4EE0701559B0}"/>
              </a:ext>
            </a:extLst>
          </p:cNvPr>
          <p:cNvCxnSpPr>
            <a:cxnSpLocks/>
          </p:cNvCxnSpPr>
          <p:nvPr/>
        </p:nvCxnSpPr>
        <p:spPr>
          <a:xfrm>
            <a:off x="7703628" y="5907051"/>
            <a:ext cx="4060576" cy="4186"/>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cxnSp>
        <p:nvCxnSpPr>
          <p:cNvPr id="38" name="Google Shape;385;p44">
            <a:extLst>
              <a:ext uri="{FF2B5EF4-FFF2-40B4-BE49-F238E27FC236}">
                <a16:creationId xmlns:a16="http://schemas.microsoft.com/office/drawing/2014/main" id="{B4DE45FD-FEC9-CFAA-8C15-89933AB5F29A}"/>
              </a:ext>
            </a:extLst>
          </p:cNvPr>
          <p:cNvCxnSpPr>
            <a:cxnSpLocks/>
          </p:cNvCxnSpPr>
          <p:nvPr/>
        </p:nvCxnSpPr>
        <p:spPr>
          <a:xfrm>
            <a:off x="7703628" y="4058750"/>
            <a:ext cx="4171445" cy="12630"/>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cxnSp>
        <p:nvCxnSpPr>
          <p:cNvPr id="39" name="Google Shape;385;p44">
            <a:extLst>
              <a:ext uri="{FF2B5EF4-FFF2-40B4-BE49-F238E27FC236}">
                <a16:creationId xmlns:a16="http://schemas.microsoft.com/office/drawing/2014/main" id="{5ECB674F-D373-6634-B72F-C1B4F51EB6F5}"/>
              </a:ext>
            </a:extLst>
          </p:cNvPr>
          <p:cNvCxnSpPr>
            <a:cxnSpLocks/>
          </p:cNvCxnSpPr>
          <p:nvPr/>
        </p:nvCxnSpPr>
        <p:spPr>
          <a:xfrm>
            <a:off x="7703628" y="2775840"/>
            <a:ext cx="4060576" cy="5996"/>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cxnSp>
        <p:nvCxnSpPr>
          <p:cNvPr id="3" name="Straight Connector 2">
            <a:extLst>
              <a:ext uri="{FF2B5EF4-FFF2-40B4-BE49-F238E27FC236}">
                <a16:creationId xmlns:a16="http://schemas.microsoft.com/office/drawing/2014/main" id="{22A9338E-D50F-89E7-1957-82A21952BD51}"/>
              </a:ext>
            </a:extLst>
          </p:cNvPr>
          <p:cNvCxnSpPr>
            <a:cxnSpLocks/>
          </p:cNvCxnSpPr>
          <p:nvPr/>
        </p:nvCxnSpPr>
        <p:spPr>
          <a:xfrm>
            <a:off x="2373224" y="857249"/>
            <a:ext cx="7222732" cy="1749"/>
          </a:xfrm>
          <a:prstGeom prst="line">
            <a:avLst/>
          </a:prstGeom>
          <a:ln/>
          <a:effectLst>
            <a:glow rad="50800">
              <a:schemeClr val="accent1">
                <a:lumMod val="60000"/>
                <a:lumOff val="40000"/>
                <a:alpha val="44000"/>
              </a:schemeClr>
            </a:glow>
          </a:effectLst>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356131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AA7A84D8-8D75-EBBD-CB28-243E347E1DE5}"/>
              </a:ext>
            </a:extLst>
          </p:cNvPr>
          <p:cNvCxnSpPr>
            <a:cxnSpLocks noGrp="1" noRot="1" noMove="1" noResize="1" noEditPoints="1" noAdjustHandles="1" noChangeArrowheads="1" noChangeShapeType="1"/>
          </p:cNvCxnSpPr>
          <p:nvPr/>
        </p:nvCxnSpPr>
        <p:spPr>
          <a:xfrm>
            <a:off x="0" y="6764897"/>
            <a:ext cx="12192000" cy="0"/>
          </a:xfrm>
          <a:prstGeom prst="line">
            <a:avLst/>
          </a:prstGeom>
          <a:ln w="234950">
            <a:solidFill>
              <a:srgbClr val="003371"/>
            </a:solidFill>
          </a:ln>
        </p:spPr>
        <p:style>
          <a:lnRef idx="2">
            <a:schemeClr val="accent1"/>
          </a:lnRef>
          <a:fillRef idx="0">
            <a:schemeClr val="accent1"/>
          </a:fillRef>
          <a:effectRef idx="1">
            <a:schemeClr val="accent1"/>
          </a:effectRef>
          <a:fontRef idx="minor">
            <a:schemeClr val="tx1"/>
          </a:fontRef>
        </p:style>
      </p:cxnSp>
      <p:pic>
        <p:nvPicPr>
          <p:cNvPr id="5" name="Picture 4" descr="A black and grey logo with a blue background&#10;&#10;Description automatically generated">
            <a:extLst>
              <a:ext uri="{FF2B5EF4-FFF2-40B4-BE49-F238E27FC236}">
                <a16:creationId xmlns:a16="http://schemas.microsoft.com/office/drawing/2014/main" id="{9931945E-075C-FE3C-BB9E-9D4CB12A9098}"/>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0990730" y="129829"/>
            <a:ext cx="1129552" cy="911172"/>
          </a:xfrm>
          <a:prstGeom prst="rect">
            <a:avLst/>
          </a:prstGeom>
        </p:spPr>
      </p:pic>
      <p:sp>
        <p:nvSpPr>
          <p:cNvPr id="6" name="Footer Placeholder 5">
            <a:extLst>
              <a:ext uri="{FF2B5EF4-FFF2-40B4-BE49-F238E27FC236}">
                <a16:creationId xmlns:a16="http://schemas.microsoft.com/office/drawing/2014/main" id="{A39F7768-BDF3-FB4A-95A5-655CAC58CFC2}"/>
              </a:ext>
            </a:extLst>
          </p:cNvPr>
          <p:cNvSpPr>
            <a:spLocks noGrp="1" noRot="1" noMove="1" noResize="1" noEditPoints="1" noAdjustHandles="1" noChangeArrowheads="1" noChangeShapeType="1"/>
          </p:cNvSpPr>
          <p:nvPr>
            <p:ph type="ftr" sz="quarter" idx="11"/>
          </p:nvPr>
        </p:nvSpPr>
        <p:spPr>
          <a:xfrm>
            <a:off x="0" y="6248401"/>
            <a:ext cx="12192000" cy="609599"/>
          </a:xfrm>
        </p:spPr>
        <p:txBody>
          <a:bodyPr/>
          <a:lstStyle/>
          <a:p>
            <a:r>
              <a:rPr lang="en-GB" dirty="0">
                <a:latin typeface="Calibri" panose="020F0502020204030204" pitchFamily="34" charset="0"/>
                <a:ea typeface="Calibri" panose="020F0502020204030204" pitchFamily="34" charset="0"/>
                <a:cs typeface="Calibri" panose="020F0502020204030204" pitchFamily="34" charset="0"/>
              </a:rPr>
              <a:t>Established vide Uttarakhand Act No. 10 of 2023</a:t>
            </a:r>
          </a:p>
          <a:p>
            <a:r>
              <a:rPr lang="en-IN" dirty="0">
                <a:latin typeface="Calibri" panose="020F0502020204030204" pitchFamily="34" charset="0"/>
                <a:ea typeface="Calibri" panose="020F0502020204030204" pitchFamily="34" charset="0"/>
                <a:cs typeface="Calibri" panose="020F0502020204030204" pitchFamily="34" charset="0"/>
              </a:rPr>
              <a:t>Recognised by UGC under Section 2(f) of the UGC Act, 1956</a:t>
            </a:r>
          </a:p>
          <a:p>
            <a:pPr>
              <a:lnSpc>
                <a:spcPct val="150000"/>
              </a:lnSpc>
            </a:pPr>
            <a:r>
              <a:rPr lang="en-IN" b="1" i="1" spc="150" dirty="0">
                <a:solidFill>
                  <a:schemeClr val="bg1"/>
                </a:solidFill>
                <a:latin typeface="Calibri" panose="020F0502020204030204" pitchFamily="34" charset="0"/>
                <a:ea typeface="Calibri" panose="020F0502020204030204" pitchFamily="34" charset="0"/>
                <a:cs typeface="Calibri" panose="020F0502020204030204" pitchFamily="34" charset="0"/>
              </a:rPr>
              <a:t>dituniversity.edu.in</a:t>
            </a:r>
          </a:p>
        </p:txBody>
      </p:sp>
      <p:sp>
        <p:nvSpPr>
          <p:cNvPr id="7" name="Slide Number Placeholder 6">
            <a:extLst>
              <a:ext uri="{FF2B5EF4-FFF2-40B4-BE49-F238E27FC236}">
                <a16:creationId xmlns:a16="http://schemas.microsoft.com/office/drawing/2014/main" id="{F6201975-E8BF-6FAB-BAD8-E25B477BF1F4}"/>
              </a:ext>
            </a:extLst>
          </p:cNvPr>
          <p:cNvSpPr>
            <a:spLocks noGrp="1" noRot="1" noMove="1" noResize="1" noEditPoints="1" noAdjustHandles="1" noChangeArrowheads="1" noChangeShapeType="1"/>
          </p:cNvSpPr>
          <p:nvPr>
            <p:ph type="sldNum" sz="quarter" idx="12"/>
          </p:nvPr>
        </p:nvSpPr>
        <p:spPr/>
        <p:txBody>
          <a:bodyPr/>
          <a:lstStyle/>
          <a:p>
            <a:fld id="{0D4B6295-80BB-4FCB-92B1-AA444A4CA137}" type="slidenum">
              <a:rPr lang="en-IN" smtClean="0"/>
              <a:t>17</a:t>
            </a:fld>
            <a:endParaRPr lang="en-IN" dirty="0"/>
          </a:p>
        </p:txBody>
      </p:sp>
      <p:cxnSp>
        <p:nvCxnSpPr>
          <p:cNvPr id="9" name="Straight Connector 8">
            <a:extLst>
              <a:ext uri="{FF2B5EF4-FFF2-40B4-BE49-F238E27FC236}">
                <a16:creationId xmlns:a16="http://schemas.microsoft.com/office/drawing/2014/main" id="{5C6A8325-D536-9B12-4787-810742F3023A}"/>
              </a:ext>
            </a:extLst>
          </p:cNvPr>
          <p:cNvCxnSpPr>
            <a:cxnSpLocks noGrp="1" noRot="1" noMove="1" noResize="1" noEditPoints="1" noAdjustHandles="1" noChangeArrowheads="1" noChangeShapeType="1"/>
          </p:cNvCxnSpPr>
          <p:nvPr/>
        </p:nvCxnSpPr>
        <p:spPr>
          <a:xfrm>
            <a:off x="0" y="48466"/>
            <a:ext cx="12192000" cy="0"/>
          </a:xfrm>
          <a:prstGeom prst="line">
            <a:avLst/>
          </a:prstGeom>
          <a:ln w="76200">
            <a:solidFill>
              <a:srgbClr val="D5DE2F"/>
            </a:solidFill>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7375174F-5106-FAF7-6FCD-C757A82FD70E}"/>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90575" y="48466"/>
            <a:ext cx="1542857" cy="1428571"/>
          </a:xfrm>
          <a:prstGeom prst="rect">
            <a:avLst/>
          </a:prstGeom>
        </p:spPr>
      </p:pic>
      <p:sp>
        <p:nvSpPr>
          <p:cNvPr id="26" name="Google Shape;270;p41">
            <a:extLst>
              <a:ext uri="{FF2B5EF4-FFF2-40B4-BE49-F238E27FC236}">
                <a16:creationId xmlns:a16="http://schemas.microsoft.com/office/drawing/2014/main" id="{8F13028D-854E-34B6-CB27-FC06D0470276}"/>
              </a:ext>
            </a:extLst>
          </p:cNvPr>
          <p:cNvSpPr txBox="1">
            <a:spLocks/>
          </p:cNvSpPr>
          <p:nvPr/>
        </p:nvSpPr>
        <p:spPr>
          <a:xfrm>
            <a:off x="1667356" y="2360376"/>
            <a:ext cx="1943107" cy="528670"/>
          </a:xfrm>
          <a:prstGeom prst="rect">
            <a:avLst/>
          </a:prstGeom>
        </p:spPr>
        <p:txBody>
          <a:bodyPr spcFirstLastPara="1" vert="horz" wrap="square" lIns="91425" tIns="91425" rIns="91425" bIns="91425"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pPr>
            <a:r>
              <a:rPr lang="en-IN" sz="2400" dirty="0">
                <a:latin typeface="Calibri" panose="020F0502020204030204" pitchFamily="34" charset="0"/>
                <a:ea typeface="Calibri" panose="020F0502020204030204" pitchFamily="34" charset="0"/>
                <a:cs typeface="Calibri" panose="020F0502020204030204" pitchFamily="34" charset="0"/>
              </a:rPr>
              <a:t>Main server </a:t>
            </a:r>
          </a:p>
        </p:txBody>
      </p:sp>
      <p:sp>
        <p:nvSpPr>
          <p:cNvPr id="27" name="Google Shape;271;p41">
            <a:extLst>
              <a:ext uri="{FF2B5EF4-FFF2-40B4-BE49-F238E27FC236}">
                <a16:creationId xmlns:a16="http://schemas.microsoft.com/office/drawing/2014/main" id="{4DE18612-0705-6A17-8517-7CD6D1391B54}"/>
              </a:ext>
            </a:extLst>
          </p:cNvPr>
          <p:cNvSpPr txBox="1">
            <a:spLocks/>
          </p:cNvSpPr>
          <p:nvPr/>
        </p:nvSpPr>
        <p:spPr>
          <a:xfrm>
            <a:off x="4614799" y="1998504"/>
            <a:ext cx="3339101" cy="953725"/>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IN" sz="2400" dirty="0">
                <a:latin typeface="Calibri" panose="020F0502020204030204" pitchFamily="34" charset="0"/>
                <a:ea typeface="Calibri" panose="020F0502020204030204" pitchFamily="34" charset="0"/>
                <a:cs typeface="Calibri" panose="020F0502020204030204" pitchFamily="34" charset="0"/>
              </a:rPr>
              <a:t>Data </a:t>
            </a:r>
            <a:br>
              <a:rPr lang="en-IN" sz="2400" dirty="0">
                <a:latin typeface="Calibri" panose="020F0502020204030204" pitchFamily="34" charset="0"/>
                <a:ea typeface="Calibri" panose="020F0502020204030204" pitchFamily="34" charset="0"/>
                <a:cs typeface="Calibri" panose="020F0502020204030204" pitchFamily="34" charset="0"/>
              </a:rPr>
            </a:br>
            <a:r>
              <a:rPr lang="en-IN" sz="2400" dirty="0">
                <a:latin typeface="Calibri" panose="020F0502020204030204" pitchFamily="34" charset="0"/>
                <a:ea typeface="Calibri" panose="020F0502020204030204" pitchFamily="34" charset="0"/>
                <a:cs typeface="Calibri" panose="020F0502020204030204" pitchFamily="34" charset="0"/>
              </a:rPr>
              <a:t>pre-processing pipeline </a:t>
            </a:r>
          </a:p>
        </p:txBody>
      </p:sp>
      <p:sp>
        <p:nvSpPr>
          <p:cNvPr id="28" name="Google Shape;272;p41">
            <a:extLst>
              <a:ext uri="{FF2B5EF4-FFF2-40B4-BE49-F238E27FC236}">
                <a16:creationId xmlns:a16="http://schemas.microsoft.com/office/drawing/2014/main" id="{161C8A8E-F772-E519-2897-36C2F093A239}"/>
              </a:ext>
            </a:extLst>
          </p:cNvPr>
          <p:cNvSpPr txBox="1">
            <a:spLocks/>
          </p:cNvSpPr>
          <p:nvPr/>
        </p:nvSpPr>
        <p:spPr>
          <a:xfrm>
            <a:off x="8900307" y="2193961"/>
            <a:ext cx="1840981" cy="7137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IN" sz="2400" dirty="0">
                <a:latin typeface="Calibri" panose="020F0502020204030204" pitchFamily="34" charset="0"/>
                <a:ea typeface="Calibri" panose="020F0502020204030204" pitchFamily="34" charset="0"/>
                <a:cs typeface="Calibri" panose="020F0502020204030204" pitchFamily="34" charset="0"/>
              </a:rPr>
              <a:t>Client-side </a:t>
            </a:r>
            <a:br>
              <a:rPr lang="en-IN" sz="2400" dirty="0">
                <a:latin typeface="Calibri" panose="020F0502020204030204" pitchFamily="34" charset="0"/>
                <a:ea typeface="Calibri" panose="020F0502020204030204" pitchFamily="34" charset="0"/>
                <a:cs typeface="Calibri" panose="020F0502020204030204" pitchFamily="34" charset="0"/>
              </a:rPr>
            </a:br>
            <a:r>
              <a:rPr lang="en-IN" sz="2400" dirty="0">
                <a:latin typeface="Calibri" panose="020F0502020204030204" pitchFamily="34" charset="0"/>
                <a:ea typeface="Calibri" panose="020F0502020204030204" pitchFamily="34" charset="0"/>
                <a:cs typeface="Calibri" panose="020F0502020204030204" pitchFamily="34" charset="0"/>
              </a:rPr>
              <a:t>Application </a:t>
            </a:r>
          </a:p>
        </p:txBody>
      </p:sp>
      <p:sp>
        <p:nvSpPr>
          <p:cNvPr id="29" name="Google Shape;273;p41">
            <a:extLst>
              <a:ext uri="{FF2B5EF4-FFF2-40B4-BE49-F238E27FC236}">
                <a16:creationId xmlns:a16="http://schemas.microsoft.com/office/drawing/2014/main" id="{2D3C2DDD-42DE-CF5B-6D2B-B832F8C21D4D}"/>
              </a:ext>
            </a:extLst>
          </p:cNvPr>
          <p:cNvSpPr txBox="1">
            <a:spLocks/>
          </p:cNvSpPr>
          <p:nvPr/>
        </p:nvSpPr>
        <p:spPr>
          <a:xfrm>
            <a:off x="2103298" y="313419"/>
            <a:ext cx="7717500" cy="4782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IN" sz="4000" b="1" spc="300" dirty="0">
                <a:latin typeface="Calibri" panose="020F0502020204030204" pitchFamily="34" charset="0"/>
                <a:ea typeface="Calibri" panose="020F0502020204030204" pitchFamily="34" charset="0"/>
                <a:cs typeface="Calibri" panose="020F0502020204030204" pitchFamily="34" charset="0"/>
              </a:rPr>
              <a:t>Current state of project </a:t>
            </a:r>
          </a:p>
        </p:txBody>
      </p:sp>
      <p:sp>
        <p:nvSpPr>
          <p:cNvPr id="30" name="Google Shape;274;p41">
            <a:extLst>
              <a:ext uri="{FF2B5EF4-FFF2-40B4-BE49-F238E27FC236}">
                <a16:creationId xmlns:a16="http://schemas.microsoft.com/office/drawing/2014/main" id="{B82FCE31-B7F0-1CBA-C72C-E869BC1946A8}"/>
              </a:ext>
            </a:extLst>
          </p:cNvPr>
          <p:cNvSpPr txBox="1">
            <a:spLocks noGrp="1"/>
          </p:cNvSpPr>
          <p:nvPr>
            <p:ph type="subTitle" idx="1"/>
          </p:nvPr>
        </p:nvSpPr>
        <p:spPr>
          <a:xfrm>
            <a:off x="1584030" y="2941750"/>
            <a:ext cx="2138793" cy="113497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lang="en-GB" sz="2000" dirty="0">
              <a:latin typeface="Calibri" panose="020F0502020204030204" pitchFamily="34" charset="0"/>
              <a:ea typeface="Calibri" panose="020F0502020204030204" pitchFamily="34" charset="0"/>
              <a:cs typeface="Calibri" panose="020F0502020204030204" pitchFamily="34" charset="0"/>
            </a:endParaRPr>
          </a:p>
          <a:p>
            <a:pPr marL="0" lvl="0" indent="0" algn="ctr" rtl="0">
              <a:spcBef>
                <a:spcPts val="0"/>
              </a:spcBef>
              <a:spcAft>
                <a:spcPts val="0"/>
              </a:spcAft>
              <a:buClr>
                <a:schemeClr val="dk1"/>
              </a:buClr>
              <a:buSzPts val="1100"/>
              <a:buFont typeface="Arial"/>
              <a:buNone/>
            </a:pPr>
            <a:r>
              <a:rPr lang="en-GB" sz="2000" dirty="0">
                <a:latin typeface="Calibri" panose="020F0502020204030204" pitchFamily="34" charset="0"/>
                <a:ea typeface="Calibri" panose="020F0502020204030204" pitchFamily="34" charset="0"/>
                <a:cs typeface="Calibri" panose="020F0502020204030204" pitchFamily="34" charset="0"/>
              </a:rPr>
              <a:t>The main</a:t>
            </a:r>
            <a:r>
              <a:rPr lang="en" sz="2000" dirty="0">
                <a:latin typeface="Calibri" panose="020F0502020204030204" pitchFamily="34" charset="0"/>
                <a:ea typeface="Calibri" panose="020F0502020204030204" pitchFamily="34" charset="0"/>
                <a:cs typeface="Calibri" panose="020F0502020204030204" pitchFamily="34" charset="0"/>
              </a:rPr>
              <a:t> server is ready and already deployed under container 1 </a:t>
            </a:r>
            <a:endParaRPr sz="2000" dirty="0">
              <a:latin typeface="Calibri" panose="020F0502020204030204" pitchFamily="34" charset="0"/>
              <a:ea typeface="Calibri" panose="020F0502020204030204" pitchFamily="34" charset="0"/>
              <a:cs typeface="Calibri" panose="020F0502020204030204" pitchFamily="34" charset="0"/>
            </a:endParaRPr>
          </a:p>
        </p:txBody>
      </p:sp>
      <p:sp>
        <p:nvSpPr>
          <p:cNvPr id="31" name="Google Shape;275;p41">
            <a:extLst>
              <a:ext uri="{FF2B5EF4-FFF2-40B4-BE49-F238E27FC236}">
                <a16:creationId xmlns:a16="http://schemas.microsoft.com/office/drawing/2014/main" id="{41FFDFA6-8F6E-2EF9-B50B-8A94A86F217F}"/>
              </a:ext>
            </a:extLst>
          </p:cNvPr>
          <p:cNvSpPr txBox="1">
            <a:spLocks/>
          </p:cNvSpPr>
          <p:nvPr/>
        </p:nvSpPr>
        <p:spPr>
          <a:xfrm>
            <a:off x="4988977" y="3105101"/>
            <a:ext cx="2444543" cy="1004095"/>
          </a:xfrm>
          <a:prstGeom prst="rect">
            <a:avLst/>
          </a:prstGeom>
        </p:spPr>
        <p:txBody>
          <a:bodyPr spcFirstLastPara="1" wrap="square" lIns="91425" tIns="91425" rIns="91425" bIns="91425"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Clr>
                <a:schemeClr val="dk1"/>
              </a:buClr>
              <a:buSzPts val="1100"/>
              <a:buFont typeface="Arial"/>
              <a:buNone/>
            </a:pPr>
            <a:r>
              <a:rPr lang="en-GB" sz="2000" dirty="0">
                <a:latin typeface="Calibri" panose="020F0502020204030204" pitchFamily="34" charset="0"/>
                <a:ea typeface="Calibri" panose="020F0502020204030204" pitchFamily="34" charset="0"/>
                <a:cs typeface="Calibri" panose="020F0502020204030204" pitchFamily="34" charset="0"/>
              </a:rPr>
              <a:t>Deployed within container 2 data pre-processing pipeline is in ready state </a:t>
            </a:r>
          </a:p>
        </p:txBody>
      </p:sp>
      <p:sp>
        <p:nvSpPr>
          <p:cNvPr id="32" name="Google Shape;276;p41">
            <a:extLst>
              <a:ext uri="{FF2B5EF4-FFF2-40B4-BE49-F238E27FC236}">
                <a16:creationId xmlns:a16="http://schemas.microsoft.com/office/drawing/2014/main" id="{5CE422E5-E1FB-632A-704C-63DA0C4638EE}"/>
              </a:ext>
            </a:extLst>
          </p:cNvPr>
          <p:cNvSpPr txBox="1">
            <a:spLocks/>
          </p:cNvSpPr>
          <p:nvPr/>
        </p:nvSpPr>
        <p:spPr>
          <a:xfrm>
            <a:off x="8610600" y="3076165"/>
            <a:ext cx="2538563" cy="1000561"/>
          </a:xfrm>
          <a:prstGeom prst="rect">
            <a:avLst/>
          </a:prstGeom>
        </p:spPr>
        <p:txBody>
          <a:bodyPr spcFirstLastPara="1" wrap="square" lIns="91425" tIns="91425" rIns="91425" bIns="91425"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Clr>
                <a:schemeClr val="dk1"/>
              </a:buClr>
              <a:buSzPts val="1100"/>
              <a:buFont typeface="Arial"/>
              <a:buNone/>
            </a:pPr>
            <a:r>
              <a:rPr lang="en-GB" sz="2000" dirty="0">
                <a:latin typeface="Calibri" panose="020F0502020204030204" pitchFamily="34" charset="0"/>
                <a:ea typeface="Calibri" panose="020F0502020204030204" pitchFamily="34" charset="0"/>
                <a:cs typeface="Calibri" panose="020F0502020204030204" pitchFamily="34" charset="0"/>
              </a:rPr>
              <a:t>Its ready and fully functional deployable and  scalable </a:t>
            </a:r>
          </a:p>
        </p:txBody>
      </p:sp>
      <p:sp>
        <p:nvSpPr>
          <p:cNvPr id="33" name="Google Shape;277;p41">
            <a:extLst>
              <a:ext uri="{FF2B5EF4-FFF2-40B4-BE49-F238E27FC236}">
                <a16:creationId xmlns:a16="http://schemas.microsoft.com/office/drawing/2014/main" id="{C616B75A-AF44-9219-0702-4906122124C1}"/>
              </a:ext>
            </a:extLst>
          </p:cNvPr>
          <p:cNvSpPr/>
          <p:nvPr/>
        </p:nvSpPr>
        <p:spPr>
          <a:xfrm>
            <a:off x="2232872" y="4869119"/>
            <a:ext cx="788400" cy="788400"/>
          </a:xfrm>
          <a:prstGeom prst="ellipse">
            <a:avLst/>
          </a:prstGeom>
          <a:noFill/>
          <a:ln w="19050" cap="flat" cmpd="sng">
            <a:solidFill>
              <a:schemeClr val="accent1"/>
            </a:solidFill>
            <a:prstDash val="solid"/>
            <a:round/>
            <a:headEnd type="none" w="sm" len="sm"/>
            <a:tailEnd type="none" w="sm" len="sm"/>
          </a:ln>
          <a:effectLst>
            <a:glow rad="228600">
              <a:schemeClr val="accent4">
                <a:satMod val="175000"/>
                <a:alpha val="40000"/>
              </a:schemeClr>
            </a:glow>
            <a:outerShdw blurRad="71438" algn="bl" rotWithShape="0">
              <a:schemeClr val="lt1">
                <a:alpha val="5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34" name="Google Shape;278;p41">
            <a:extLst>
              <a:ext uri="{FF2B5EF4-FFF2-40B4-BE49-F238E27FC236}">
                <a16:creationId xmlns:a16="http://schemas.microsoft.com/office/drawing/2014/main" id="{7AA6257F-15E0-F90B-086A-EBAA97CB051E}"/>
              </a:ext>
            </a:extLst>
          </p:cNvPr>
          <p:cNvCxnSpPr>
            <a:cxnSpLocks/>
          </p:cNvCxnSpPr>
          <p:nvPr/>
        </p:nvCxnSpPr>
        <p:spPr>
          <a:xfrm>
            <a:off x="1759347" y="2898327"/>
            <a:ext cx="1788160" cy="0"/>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sp>
        <p:nvSpPr>
          <p:cNvPr id="35" name="Google Shape;279;p41">
            <a:extLst>
              <a:ext uri="{FF2B5EF4-FFF2-40B4-BE49-F238E27FC236}">
                <a16:creationId xmlns:a16="http://schemas.microsoft.com/office/drawing/2014/main" id="{0C2ADE51-4A35-67A1-BE6A-F005FC4821FC}"/>
              </a:ext>
            </a:extLst>
          </p:cNvPr>
          <p:cNvSpPr/>
          <p:nvPr/>
        </p:nvSpPr>
        <p:spPr>
          <a:xfrm>
            <a:off x="5890150" y="4883398"/>
            <a:ext cx="788400" cy="788400"/>
          </a:xfrm>
          <a:prstGeom prst="ellipse">
            <a:avLst/>
          </a:prstGeom>
          <a:noFill/>
          <a:ln w="19050" cap="flat" cmpd="sng">
            <a:solidFill>
              <a:schemeClr val="accent1"/>
            </a:solidFill>
            <a:prstDash val="solid"/>
            <a:round/>
            <a:headEnd type="none" w="sm" len="sm"/>
            <a:tailEnd type="none" w="sm" len="sm"/>
          </a:ln>
          <a:effectLst>
            <a:glow rad="228600">
              <a:schemeClr val="accent4">
                <a:satMod val="175000"/>
                <a:alpha val="40000"/>
              </a:schemeClr>
            </a:glow>
            <a:outerShdw blurRad="71438" algn="bl" rotWithShape="0">
              <a:schemeClr val="lt1">
                <a:alpha val="5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280;p41">
            <a:extLst>
              <a:ext uri="{FF2B5EF4-FFF2-40B4-BE49-F238E27FC236}">
                <a16:creationId xmlns:a16="http://schemas.microsoft.com/office/drawing/2014/main" id="{7D2ABCE9-767F-696A-287D-70DBDB54E79E}"/>
              </a:ext>
            </a:extLst>
          </p:cNvPr>
          <p:cNvSpPr/>
          <p:nvPr/>
        </p:nvSpPr>
        <p:spPr>
          <a:xfrm>
            <a:off x="9545041" y="4795310"/>
            <a:ext cx="788400" cy="788400"/>
          </a:xfrm>
          <a:prstGeom prst="ellipse">
            <a:avLst/>
          </a:prstGeom>
          <a:noFill/>
          <a:ln w="19050" cap="flat" cmpd="sng">
            <a:solidFill>
              <a:schemeClr val="accent1"/>
            </a:solidFill>
            <a:prstDash val="solid"/>
            <a:round/>
            <a:headEnd type="none" w="sm" len="sm"/>
            <a:tailEnd type="none" w="sm" len="sm"/>
          </a:ln>
          <a:effectLst>
            <a:glow rad="228600">
              <a:schemeClr val="accent4">
                <a:satMod val="175000"/>
                <a:alpha val="40000"/>
              </a:schemeClr>
            </a:glow>
            <a:outerShdw blurRad="71438" algn="bl" rotWithShape="0">
              <a:schemeClr val="lt1">
                <a:alpha val="5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37" name="Google Shape;286;p41">
            <a:extLst>
              <a:ext uri="{FF2B5EF4-FFF2-40B4-BE49-F238E27FC236}">
                <a16:creationId xmlns:a16="http://schemas.microsoft.com/office/drawing/2014/main" id="{56902E2E-44D4-55CD-9EA5-3C951BE6DE14}"/>
              </a:ext>
            </a:extLst>
          </p:cNvPr>
          <p:cNvCxnSpPr>
            <a:cxnSpLocks/>
          </p:cNvCxnSpPr>
          <p:nvPr/>
        </p:nvCxnSpPr>
        <p:spPr>
          <a:xfrm>
            <a:off x="8991063" y="2926005"/>
            <a:ext cx="1659467" cy="0"/>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cxnSp>
        <p:nvCxnSpPr>
          <p:cNvPr id="38" name="Google Shape;287;p41">
            <a:extLst>
              <a:ext uri="{FF2B5EF4-FFF2-40B4-BE49-F238E27FC236}">
                <a16:creationId xmlns:a16="http://schemas.microsoft.com/office/drawing/2014/main" id="{4AE4488B-9D03-CFF9-12F9-E752F0BFBA92}"/>
              </a:ext>
            </a:extLst>
          </p:cNvPr>
          <p:cNvCxnSpPr>
            <a:cxnSpLocks/>
          </p:cNvCxnSpPr>
          <p:nvPr/>
        </p:nvCxnSpPr>
        <p:spPr>
          <a:xfrm>
            <a:off x="5323941" y="2911973"/>
            <a:ext cx="1774613" cy="0"/>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pic>
        <p:nvPicPr>
          <p:cNvPr id="8" name="Picture 7">
            <a:extLst>
              <a:ext uri="{FF2B5EF4-FFF2-40B4-BE49-F238E27FC236}">
                <a16:creationId xmlns:a16="http://schemas.microsoft.com/office/drawing/2014/main" id="{D17394EE-DC0A-571B-5A07-1B3E017B47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2577" y="4933129"/>
            <a:ext cx="589320" cy="589320"/>
          </a:xfrm>
          <a:prstGeom prst="rect">
            <a:avLst/>
          </a:prstGeom>
        </p:spPr>
      </p:pic>
      <p:pic>
        <p:nvPicPr>
          <p:cNvPr id="11" name="Picture 10">
            <a:extLst>
              <a:ext uri="{FF2B5EF4-FFF2-40B4-BE49-F238E27FC236}">
                <a16:creationId xmlns:a16="http://schemas.microsoft.com/office/drawing/2014/main" id="{636613AF-D8A9-047C-1619-86F31DF0E8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93576" y="4980818"/>
            <a:ext cx="642492" cy="642492"/>
          </a:xfrm>
          <a:prstGeom prst="rect">
            <a:avLst/>
          </a:prstGeom>
        </p:spPr>
      </p:pic>
      <p:pic>
        <p:nvPicPr>
          <p:cNvPr id="13" name="Picture 12">
            <a:extLst>
              <a:ext uri="{FF2B5EF4-FFF2-40B4-BE49-F238E27FC236}">
                <a16:creationId xmlns:a16="http://schemas.microsoft.com/office/drawing/2014/main" id="{BDAE9F13-7BFC-1E75-1FCB-E0B42C9A03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97262" y="4933845"/>
            <a:ext cx="571565" cy="571565"/>
          </a:xfrm>
          <a:prstGeom prst="rect">
            <a:avLst/>
          </a:prstGeom>
        </p:spPr>
      </p:pic>
      <p:cxnSp>
        <p:nvCxnSpPr>
          <p:cNvPr id="2" name="Straight Connector 1">
            <a:extLst>
              <a:ext uri="{FF2B5EF4-FFF2-40B4-BE49-F238E27FC236}">
                <a16:creationId xmlns:a16="http://schemas.microsoft.com/office/drawing/2014/main" id="{DBC3028D-96C9-0665-341E-BEAAFFB54BB1}"/>
              </a:ext>
            </a:extLst>
          </p:cNvPr>
          <p:cNvCxnSpPr>
            <a:cxnSpLocks/>
          </p:cNvCxnSpPr>
          <p:nvPr/>
        </p:nvCxnSpPr>
        <p:spPr>
          <a:xfrm>
            <a:off x="2469067" y="906512"/>
            <a:ext cx="6928673" cy="0"/>
          </a:xfrm>
          <a:prstGeom prst="line">
            <a:avLst/>
          </a:prstGeom>
          <a:ln/>
          <a:effectLst>
            <a:glow rad="50800">
              <a:schemeClr val="accent1">
                <a:lumMod val="60000"/>
                <a:lumOff val="40000"/>
                <a:alpha val="44000"/>
              </a:schemeClr>
            </a:glow>
          </a:effectLst>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447846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AA7A84D8-8D75-EBBD-CB28-243E347E1DE5}"/>
              </a:ext>
            </a:extLst>
          </p:cNvPr>
          <p:cNvCxnSpPr>
            <a:cxnSpLocks noGrp="1" noRot="1" noMove="1" noResize="1" noEditPoints="1" noAdjustHandles="1" noChangeArrowheads="1" noChangeShapeType="1"/>
          </p:cNvCxnSpPr>
          <p:nvPr/>
        </p:nvCxnSpPr>
        <p:spPr>
          <a:xfrm>
            <a:off x="0" y="6764897"/>
            <a:ext cx="12192000" cy="0"/>
          </a:xfrm>
          <a:prstGeom prst="line">
            <a:avLst/>
          </a:prstGeom>
          <a:ln w="234950">
            <a:solidFill>
              <a:srgbClr val="003371"/>
            </a:solidFill>
          </a:ln>
        </p:spPr>
        <p:style>
          <a:lnRef idx="2">
            <a:schemeClr val="accent1"/>
          </a:lnRef>
          <a:fillRef idx="0">
            <a:schemeClr val="accent1"/>
          </a:fillRef>
          <a:effectRef idx="1">
            <a:schemeClr val="accent1"/>
          </a:effectRef>
          <a:fontRef idx="minor">
            <a:schemeClr val="tx1"/>
          </a:fontRef>
        </p:style>
      </p:cxnSp>
      <p:pic>
        <p:nvPicPr>
          <p:cNvPr id="5" name="Picture 4" descr="A black and grey logo with a blue background&#10;&#10;Description automatically generated">
            <a:extLst>
              <a:ext uri="{FF2B5EF4-FFF2-40B4-BE49-F238E27FC236}">
                <a16:creationId xmlns:a16="http://schemas.microsoft.com/office/drawing/2014/main" id="{9931945E-075C-FE3C-BB9E-9D4CB12A9098}"/>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0990730" y="129829"/>
            <a:ext cx="1129552" cy="911172"/>
          </a:xfrm>
          <a:prstGeom prst="rect">
            <a:avLst/>
          </a:prstGeom>
        </p:spPr>
      </p:pic>
      <p:sp>
        <p:nvSpPr>
          <p:cNvPr id="6" name="Footer Placeholder 5">
            <a:extLst>
              <a:ext uri="{FF2B5EF4-FFF2-40B4-BE49-F238E27FC236}">
                <a16:creationId xmlns:a16="http://schemas.microsoft.com/office/drawing/2014/main" id="{A39F7768-BDF3-FB4A-95A5-655CAC58CFC2}"/>
              </a:ext>
            </a:extLst>
          </p:cNvPr>
          <p:cNvSpPr>
            <a:spLocks noGrp="1" noRot="1" noMove="1" noResize="1" noEditPoints="1" noAdjustHandles="1" noChangeArrowheads="1" noChangeShapeType="1"/>
          </p:cNvSpPr>
          <p:nvPr>
            <p:ph type="ftr" sz="quarter" idx="11"/>
          </p:nvPr>
        </p:nvSpPr>
        <p:spPr>
          <a:xfrm>
            <a:off x="0" y="6248401"/>
            <a:ext cx="12192000" cy="609599"/>
          </a:xfrm>
        </p:spPr>
        <p:txBody>
          <a:bodyPr/>
          <a:lstStyle/>
          <a:p>
            <a:r>
              <a:rPr lang="en-GB" dirty="0">
                <a:latin typeface="Calibri" panose="020F0502020204030204" pitchFamily="34" charset="0"/>
                <a:ea typeface="Calibri" panose="020F0502020204030204" pitchFamily="34" charset="0"/>
                <a:cs typeface="Calibri" panose="020F0502020204030204" pitchFamily="34" charset="0"/>
              </a:rPr>
              <a:t>Established vide Uttarakhand Act No. 10 of 2023</a:t>
            </a:r>
          </a:p>
          <a:p>
            <a:r>
              <a:rPr lang="en-IN" dirty="0">
                <a:latin typeface="Calibri" panose="020F0502020204030204" pitchFamily="34" charset="0"/>
                <a:ea typeface="Calibri" panose="020F0502020204030204" pitchFamily="34" charset="0"/>
                <a:cs typeface="Calibri" panose="020F0502020204030204" pitchFamily="34" charset="0"/>
              </a:rPr>
              <a:t>Recognised by UGC under Section 2(f) of the UGC Act, 1956</a:t>
            </a:r>
          </a:p>
          <a:p>
            <a:pPr>
              <a:lnSpc>
                <a:spcPct val="150000"/>
              </a:lnSpc>
            </a:pPr>
            <a:r>
              <a:rPr lang="en-IN" b="1" i="1" spc="150" dirty="0">
                <a:solidFill>
                  <a:schemeClr val="bg1"/>
                </a:solidFill>
                <a:latin typeface="Calibri" panose="020F0502020204030204" pitchFamily="34" charset="0"/>
                <a:ea typeface="Calibri" panose="020F0502020204030204" pitchFamily="34" charset="0"/>
                <a:cs typeface="Calibri" panose="020F0502020204030204" pitchFamily="34" charset="0"/>
              </a:rPr>
              <a:t>dituniversity.edu.in</a:t>
            </a:r>
          </a:p>
        </p:txBody>
      </p:sp>
      <p:sp>
        <p:nvSpPr>
          <p:cNvPr id="7" name="Slide Number Placeholder 6">
            <a:extLst>
              <a:ext uri="{FF2B5EF4-FFF2-40B4-BE49-F238E27FC236}">
                <a16:creationId xmlns:a16="http://schemas.microsoft.com/office/drawing/2014/main" id="{F6201975-E8BF-6FAB-BAD8-E25B477BF1F4}"/>
              </a:ext>
            </a:extLst>
          </p:cNvPr>
          <p:cNvSpPr>
            <a:spLocks noGrp="1" noRot="1" noMove="1" noResize="1" noEditPoints="1" noAdjustHandles="1" noChangeArrowheads="1" noChangeShapeType="1"/>
          </p:cNvSpPr>
          <p:nvPr>
            <p:ph type="sldNum" sz="quarter" idx="12"/>
          </p:nvPr>
        </p:nvSpPr>
        <p:spPr/>
        <p:txBody>
          <a:bodyPr/>
          <a:lstStyle/>
          <a:p>
            <a:fld id="{0D4B6295-80BB-4FCB-92B1-AA444A4CA137}" type="slidenum">
              <a:rPr lang="en-IN" smtClean="0"/>
              <a:t>18</a:t>
            </a:fld>
            <a:endParaRPr lang="en-IN" dirty="0"/>
          </a:p>
        </p:txBody>
      </p:sp>
      <p:cxnSp>
        <p:nvCxnSpPr>
          <p:cNvPr id="9" name="Straight Connector 8">
            <a:extLst>
              <a:ext uri="{FF2B5EF4-FFF2-40B4-BE49-F238E27FC236}">
                <a16:creationId xmlns:a16="http://schemas.microsoft.com/office/drawing/2014/main" id="{5C6A8325-D536-9B12-4787-810742F3023A}"/>
              </a:ext>
            </a:extLst>
          </p:cNvPr>
          <p:cNvCxnSpPr>
            <a:cxnSpLocks noGrp="1" noRot="1" noMove="1" noResize="1" noEditPoints="1" noAdjustHandles="1" noChangeArrowheads="1" noChangeShapeType="1"/>
          </p:cNvCxnSpPr>
          <p:nvPr/>
        </p:nvCxnSpPr>
        <p:spPr>
          <a:xfrm>
            <a:off x="0" y="48466"/>
            <a:ext cx="12192000" cy="0"/>
          </a:xfrm>
          <a:prstGeom prst="line">
            <a:avLst/>
          </a:prstGeom>
          <a:ln w="76200">
            <a:solidFill>
              <a:srgbClr val="D5DE2F"/>
            </a:solidFill>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7375174F-5106-FAF7-6FCD-C757A82FD70E}"/>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90575" y="48466"/>
            <a:ext cx="1542857" cy="1428571"/>
          </a:xfrm>
          <a:prstGeom prst="rect">
            <a:avLst/>
          </a:prstGeom>
        </p:spPr>
      </p:pic>
      <p:sp>
        <p:nvSpPr>
          <p:cNvPr id="4" name="Title 1">
            <a:extLst>
              <a:ext uri="{FF2B5EF4-FFF2-40B4-BE49-F238E27FC236}">
                <a16:creationId xmlns:a16="http://schemas.microsoft.com/office/drawing/2014/main" id="{E8AF7DFC-1D9F-4393-7406-BAE15E9B90C7}"/>
              </a:ext>
            </a:extLst>
          </p:cNvPr>
          <p:cNvSpPr txBox="1">
            <a:spLocks/>
          </p:cNvSpPr>
          <p:nvPr/>
        </p:nvSpPr>
        <p:spPr>
          <a:xfrm>
            <a:off x="3872960" y="350168"/>
            <a:ext cx="4631983" cy="66248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spc="300" dirty="0">
                <a:latin typeface="Calibri" panose="020F0502020204030204" pitchFamily="34" charset="0"/>
                <a:ea typeface="Calibri" panose="020F0502020204030204" pitchFamily="34" charset="0"/>
                <a:cs typeface="Calibri" panose="020F0502020204030204" pitchFamily="34" charset="0"/>
              </a:rPr>
              <a:t>Project Timeline</a:t>
            </a:r>
          </a:p>
        </p:txBody>
      </p:sp>
      <p:grpSp>
        <p:nvGrpSpPr>
          <p:cNvPr id="10" name="Group 9">
            <a:extLst>
              <a:ext uri="{FF2B5EF4-FFF2-40B4-BE49-F238E27FC236}">
                <a16:creationId xmlns:a16="http://schemas.microsoft.com/office/drawing/2014/main" id="{67D6F379-5BD3-CD0E-3942-E5237D3BF927}"/>
              </a:ext>
            </a:extLst>
          </p:cNvPr>
          <p:cNvGrpSpPr/>
          <p:nvPr/>
        </p:nvGrpSpPr>
        <p:grpSpPr>
          <a:xfrm>
            <a:off x="0" y="2189017"/>
            <a:ext cx="12192000" cy="3623348"/>
            <a:chOff x="-380540" y="984384"/>
            <a:chExt cx="11696480" cy="3281657"/>
          </a:xfrm>
        </p:grpSpPr>
        <p:sp>
          <p:nvSpPr>
            <p:cNvPr id="11" name="Text Placeholder 4">
              <a:extLst>
                <a:ext uri="{FF2B5EF4-FFF2-40B4-BE49-F238E27FC236}">
                  <a16:creationId xmlns:a16="http://schemas.microsoft.com/office/drawing/2014/main" id="{93708A13-C6EE-F2C4-6166-1B7FE5FC80DF}"/>
                </a:ext>
              </a:extLst>
            </p:cNvPr>
            <p:cNvSpPr txBox="1">
              <a:spLocks/>
            </p:cNvSpPr>
            <p:nvPr/>
          </p:nvSpPr>
          <p:spPr>
            <a:xfrm>
              <a:off x="-61545" y="1034577"/>
              <a:ext cx="2153996" cy="9392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solidFill>
                    <a:schemeClr val="tx1"/>
                  </a:solidFill>
                  <a:latin typeface="Calibri" panose="020F0502020204030204" pitchFamily="34" charset="0"/>
                  <a:ea typeface="Calibri" panose="020F0502020204030204" pitchFamily="34" charset="0"/>
                  <a:cs typeface="Calibri" panose="020F0502020204030204" pitchFamily="34" charset="0"/>
                </a:rPr>
                <a:t>INITIATION</a:t>
              </a:r>
            </a:p>
          </p:txBody>
        </p:sp>
        <p:sp>
          <p:nvSpPr>
            <p:cNvPr id="12" name="Text Placeholder 9">
              <a:extLst>
                <a:ext uri="{FF2B5EF4-FFF2-40B4-BE49-F238E27FC236}">
                  <a16:creationId xmlns:a16="http://schemas.microsoft.com/office/drawing/2014/main" id="{5F8AE8BB-2A22-0316-9FE4-FCCBFECCF0EB}"/>
                </a:ext>
              </a:extLst>
            </p:cNvPr>
            <p:cNvSpPr txBox="1">
              <a:spLocks/>
            </p:cNvSpPr>
            <p:nvPr/>
          </p:nvSpPr>
          <p:spPr>
            <a:xfrm>
              <a:off x="-380540" y="1912939"/>
              <a:ext cx="2605125" cy="140743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GB" sz="1800" dirty="0">
                  <a:solidFill>
                    <a:schemeClr val="tx1"/>
                  </a:solidFill>
                  <a:latin typeface="Calibri" panose="020F0502020204030204" pitchFamily="34" charset="0"/>
                  <a:ea typeface="Calibri" panose="020F0502020204030204" pitchFamily="34" charset="0"/>
                  <a:cs typeface="Calibri" panose="020F0502020204030204" pitchFamily="34" charset="0"/>
                </a:rPr>
                <a:t>Feasibility and market demand were assessed, leading to the conclusion and finalization of the development process.</a:t>
              </a:r>
              <a:endPar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3" name="Text Placeholder 14">
              <a:extLst>
                <a:ext uri="{FF2B5EF4-FFF2-40B4-BE49-F238E27FC236}">
                  <a16:creationId xmlns:a16="http://schemas.microsoft.com/office/drawing/2014/main" id="{E6BBCB98-6666-1C24-7EAE-2074458B5C60}"/>
                </a:ext>
              </a:extLst>
            </p:cNvPr>
            <p:cNvSpPr txBox="1">
              <a:spLocks/>
            </p:cNvSpPr>
            <p:nvPr/>
          </p:nvSpPr>
          <p:spPr>
            <a:xfrm>
              <a:off x="117814" y="3646494"/>
              <a:ext cx="868214" cy="23052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2023</a:t>
              </a:r>
            </a:p>
          </p:txBody>
        </p:sp>
        <p:sp>
          <p:nvSpPr>
            <p:cNvPr id="16" name="Text Placeholder 15">
              <a:extLst>
                <a:ext uri="{FF2B5EF4-FFF2-40B4-BE49-F238E27FC236}">
                  <a16:creationId xmlns:a16="http://schemas.microsoft.com/office/drawing/2014/main" id="{C1718628-7EF5-9E99-C2C1-783F1EED2068}"/>
                </a:ext>
              </a:extLst>
            </p:cNvPr>
            <p:cNvSpPr txBox="1">
              <a:spLocks/>
            </p:cNvSpPr>
            <p:nvPr/>
          </p:nvSpPr>
          <p:spPr>
            <a:xfrm>
              <a:off x="92963" y="3930571"/>
              <a:ext cx="1126236" cy="33547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20</a:t>
              </a:r>
              <a:r>
                <a:rPr lang="en-US" sz="1600" baseline="30000" dirty="0">
                  <a:solidFill>
                    <a:schemeClr val="tx1"/>
                  </a:solidFill>
                  <a:latin typeface="Calibri" panose="020F0502020204030204" pitchFamily="34" charset="0"/>
                  <a:ea typeface="Calibri" panose="020F0502020204030204" pitchFamily="34" charset="0"/>
                  <a:cs typeface="Calibri" panose="020F0502020204030204" pitchFamily="34" charset="0"/>
                </a:rPr>
                <a:t>th</a:t>
              </a:r>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 Feb</a:t>
              </a:r>
            </a:p>
          </p:txBody>
        </p:sp>
        <p:sp>
          <p:nvSpPr>
            <p:cNvPr id="17" name="Text Placeholder 5">
              <a:extLst>
                <a:ext uri="{FF2B5EF4-FFF2-40B4-BE49-F238E27FC236}">
                  <a16:creationId xmlns:a16="http://schemas.microsoft.com/office/drawing/2014/main" id="{72F40A88-1314-D934-11B3-E0692E259A9D}"/>
                </a:ext>
              </a:extLst>
            </p:cNvPr>
            <p:cNvSpPr txBox="1">
              <a:spLocks/>
            </p:cNvSpPr>
            <p:nvPr/>
          </p:nvSpPr>
          <p:spPr>
            <a:xfrm>
              <a:off x="2348638" y="992752"/>
              <a:ext cx="1932277" cy="9810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solidFill>
                    <a:schemeClr val="tx1"/>
                  </a:solidFill>
                  <a:latin typeface="Calibri" panose="020F0502020204030204" pitchFamily="34" charset="0"/>
                  <a:ea typeface="Calibri" panose="020F0502020204030204" pitchFamily="34" charset="0"/>
                  <a:cs typeface="Calibri" panose="020F0502020204030204" pitchFamily="34" charset="0"/>
                </a:rPr>
                <a:t>PLANNING</a:t>
              </a:r>
            </a:p>
          </p:txBody>
        </p:sp>
        <p:sp>
          <p:nvSpPr>
            <p:cNvPr id="19" name="Text Placeholder 10">
              <a:extLst>
                <a:ext uri="{FF2B5EF4-FFF2-40B4-BE49-F238E27FC236}">
                  <a16:creationId xmlns:a16="http://schemas.microsoft.com/office/drawing/2014/main" id="{9F7545FB-61A3-DFF4-B0E7-FCE0ACA4ACA9}"/>
                </a:ext>
              </a:extLst>
            </p:cNvPr>
            <p:cNvSpPr txBox="1">
              <a:spLocks/>
            </p:cNvSpPr>
            <p:nvPr/>
          </p:nvSpPr>
          <p:spPr>
            <a:xfrm>
              <a:off x="2322056" y="1820921"/>
              <a:ext cx="1825360" cy="141374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endPar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0" name="Text Placeholder 16">
              <a:extLst>
                <a:ext uri="{FF2B5EF4-FFF2-40B4-BE49-F238E27FC236}">
                  <a16:creationId xmlns:a16="http://schemas.microsoft.com/office/drawing/2014/main" id="{B6A45332-AB68-03A1-B5B4-94CAAA6A8B3D}"/>
                </a:ext>
              </a:extLst>
            </p:cNvPr>
            <p:cNvSpPr txBox="1">
              <a:spLocks/>
            </p:cNvSpPr>
            <p:nvPr/>
          </p:nvSpPr>
          <p:spPr>
            <a:xfrm>
              <a:off x="2656636" y="3558283"/>
              <a:ext cx="893064" cy="33547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2023</a:t>
              </a:r>
            </a:p>
          </p:txBody>
        </p:sp>
        <p:sp>
          <p:nvSpPr>
            <p:cNvPr id="22" name="Text Placeholder 17">
              <a:extLst>
                <a:ext uri="{FF2B5EF4-FFF2-40B4-BE49-F238E27FC236}">
                  <a16:creationId xmlns:a16="http://schemas.microsoft.com/office/drawing/2014/main" id="{C38C3885-5A3D-B47A-ED45-6531B2E07C5D}"/>
                </a:ext>
              </a:extLst>
            </p:cNvPr>
            <p:cNvSpPr txBox="1">
              <a:spLocks/>
            </p:cNvSpPr>
            <p:nvPr/>
          </p:nvSpPr>
          <p:spPr>
            <a:xfrm>
              <a:off x="2470556" y="3922205"/>
              <a:ext cx="1051280" cy="33547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1</a:t>
              </a:r>
              <a:r>
                <a:rPr lang="en-US" sz="1600" baseline="30000" dirty="0">
                  <a:solidFill>
                    <a:schemeClr val="tx1"/>
                  </a:solidFill>
                  <a:latin typeface="Calibri" panose="020F0502020204030204" pitchFamily="34" charset="0"/>
                  <a:ea typeface="Calibri" panose="020F0502020204030204" pitchFamily="34" charset="0"/>
                  <a:cs typeface="Calibri" panose="020F0502020204030204" pitchFamily="34" charset="0"/>
                </a:rPr>
                <a:t>st</a:t>
              </a:r>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 March</a:t>
              </a:r>
            </a:p>
          </p:txBody>
        </p:sp>
        <p:sp>
          <p:nvSpPr>
            <p:cNvPr id="23" name="Text Placeholder 6">
              <a:extLst>
                <a:ext uri="{FF2B5EF4-FFF2-40B4-BE49-F238E27FC236}">
                  <a16:creationId xmlns:a16="http://schemas.microsoft.com/office/drawing/2014/main" id="{C5E831DC-F3AD-8D78-C008-5FD6B76BFF82}"/>
                </a:ext>
              </a:extLst>
            </p:cNvPr>
            <p:cNvSpPr txBox="1">
              <a:spLocks/>
            </p:cNvSpPr>
            <p:nvPr/>
          </p:nvSpPr>
          <p:spPr>
            <a:xfrm>
              <a:off x="4439827" y="1009481"/>
              <a:ext cx="2029553" cy="96432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solidFill>
                    <a:schemeClr val="tx1"/>
                  </a:solidFill>
                  <a:latin typeface="Calibri" panose="020F0502020204030204" pitchFamily="34" charset="0"/>
                  <a:ea typeface="Calibri" panose="020F0502020204030204" pitchFamily="34" charset="0"/>
                  <a:cs typeface="Calibri" panose="020F0502020204030204" pitchFamily="34" charset="0"/>
                </a:rPr>
                <a:t>EXECUTION</a:t>
              </a:r>
            </a:p>
          </p:txBody>
        </p:sp>
        <p:sp>
          <p:nvSpPr>
            <p:cNvPr id="24" name="Text Placeholder 11">
              <a:extLst>
                <a:ext uri="{FF2B5EF4-FFF2-40B4-BE49-F238E27FC236}">
                  <a16:creationId xmlns:a16="http://schemas.microsoft.com/office/drawing/2014/main" id="{C4474364-F1CD-65EB-B177-21C8BD96FDA2}"/>
                </a:ext>
              </a:extLst>
            </p:cNvPr>
            <p:cNvSpPr txBox="1">
              <a:spLocks/>
            </p:cNvSpPr>
            <p:nvPr/>
          </p:nvSpPr>
          <p:spPr>
            <a:xfrm>
              <a:off x="4386662" y="1837652"/>
              <a:ext cx="2082717" cy="117517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Project tasks are performed, and the project plan is put into action.</a:t>
              </a:r>
            </a:p>
          </p:txBody>
        </p:sp>
        <p:sp>
          <p:nvSpPr>
            <p:cNvPr id="25" name="Text Placeholder 18">
              <a:extLst>
                <a:ext uri="{FF2B5EF4-FFF2-40B4-BE49-F238E27FC236}">
                  <a16:creationId xmlns:a16="http://schemas.microsoft.com/office/drawing/2014/main" id="{916E10EE-054E-D5CE-0F65-EC5CB183C8B6}"/>
                </a:ext>
              </a:extLst>
            </p:cNvPr>
            <p:cNvSpPr txBox="1">
              <a:spLocks/>
            </p:cNvSpPr>
            <p:nvPr/>
          </p:nvSpPr>
          <p:spPr>
            <a:xfrm>
              <a:off x="4714517" y="3524823"/>
              <a:ext cx="879391" cy="33547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2023</a:t>
              </a:r>
            </a:p>
          </p:txBody>
        </p:sp>
        <p:sp>
          <p:nvSpPr>
            <p:cNvPr id="27" name="Text Placeholder 19">
              <a:extLst>
                <a:ext uri="{FF2B5EF4-FFF2-40B4-BE49-F238E27FC236}">
                  <a16:creationId xmlns:a16="http://schemas.microsoft.com/office/drawing/2014/main" id="{24B393D2-55AD-3F3E-FF3E-3E871FBC19E3}"/>
                </a:ext>
              </a:extLst>
            </p:cNvPr>
            <p:cNvSpPr txBox="1">
              <a:spLocks/>
            </p:cNvSpPr>
            <p:nvPr/>
          </p:nvSpPr>
          <p:spPr>
            <a:xfrm>
              <a:off x="4621095" y="3905475"/>
              <a:ext cx="1017368" cy="33547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30</a:t>
              </a:r>
              <a:r>
                <a:rPr lang="en-US" sz="1600" baseline="30000" dirty="0">
                  <a:solidFill>
                    <a:schemeClr val="tx1"/>
                  </a:solidFill>
                  <a:latin typeface="Calibri" panose="020F0502020204030204" pitchFamily="34" charset="0"/>
                  <a:ea typeface="Calibri" panose="020F0502020204030204" pitchFamily="34" charset="0"/>
                  <a:cs typeface="Calibri" panose="020F0502020204030204" pitchFamily="34" charset="0"/>
                </a:rPr>
                <a:t>th </a:t>
              </a:r>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Mar</a:t>
              </a:r>
            </a:p>
          </p:txBody>
        </p:sp>
        <p:sp>
          <p:nvSpPr>
            <p:cNvPr id="28" name="Text Placeholder 7">
              <a:extLst>
                <a:ext uri="{FF2B5EF4-FFF2-40B4-BE49-F238E27FC236}">
                  <a16:creationId xmlns:a16="http://schemas.microsoft.com/office/drawing/2014/main" id="{C39AC71C-EDB5-E520-E415-8D0BEECFCC72}"/>
                </a:ext>
              </a:extLst>
            </p:cNvPr>
            <p:cNvSpPr txBox="1">
              <a:spLocks/>
            </p:cNvSpPr>
            <p:nvPr/>
          </p:nvSpPr>
          <p:spPr>
            <a:xfrm>
              <a:off x="6717096" y="984386"/>
              <a:ext cx="1940748" cy="100452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solidFill>
                    <a:schemeClr val="tx1"/>
                  </a:solidFill>
                  <a:latin typeface="Calibri" panose="020F0502020204030204" pitchFamily="34" charset="0"/>
                  <a:ea typeface="Calibri" panose="020F0502020204030204" pitchFamily="34" charset="0"/>
                  <a:cs typeface="Calibri" panose="020F0502020204030204" pitchFamily="34" charset="0"/>
                </a:rPr>
                <a:t>OPTIMIZATION</a:t>
              </a:r>
            </a:p>
          </p:txBody>
        </p:sp>
        <p:sp>
          <p:nvSpPr>
            <p:cNvPr id="29" name="Text Placeholder 12">
              <a:extLst>
                <a:ext uri="{FF2B5EF4-FFF2-40B4-BE49-F238E27FC236}">
                  <a16:creationId xmlns:a16="http://schemas.microsoft.com/office/drawing/2014/main" id="{F8FF4F53-BECA-D3F4-ED2D-E004CC5C12B9}"/>
                </a:ext>
              </a:extLst>
            </p:cNvPr>
            <p:cNvSpPr txBox="1">
              <a:spLocks/>
            </p:cNvSpPr>
            <p:nvPr/>
          </p:nvSpPr>
          <p:spPr>
            <a:xfrm>
              <a:off x="6637348" y="1846017"/>
              <a:ext cx="2057896" cy="14910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Analysis of AI models for best efficient models so that it becomes deployable</a:t>
              </a:r>
            </a:p>
            <a:p>
              <a:pPr algn="just"/>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Application </a:t>
              </a:r>
            </a:p>
          </p:txBody>
        </p:sp>
        <p:sp>
          <p:nvSpPr>
            <p:cNvPr id="30" name="Text Placeholder 20">
              <a:extLst>
                <a:ext uri="{FF2B5EF4-FFF2-40B4-BE49-F238E27FC236}">
                  <a16:creationId xmlns:a16="http://schemas.microsoft.com/office/drawing/2014/main" id="{10C1E756-68C6-DC77-09CA-56035C7ADE94}"/>
                </a:ext>
              </a:extLst>
            </p:cNvPr>
            <p:cNvSpPr txBox="1">
              <a:spLocks/>
            </p:cNvSpPr>
            <p:nvPr/>
          </p:nvSpPr>
          <p:spPr>
            <a:xfrm>
              <a:off x="7007548" y="3499726"/>
              <a:ext cx="893064" cy="33547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2023</a:t>
              </a:r>
            </a:p>
          </p:txBody>
        </p:sp>
        <p:sp>
          <p:nvSpPr>
            <p:cNvPr id="32" name="Text Placeholder 21">
              <a:extLst>
                <a:ext uri="{FF2B5EF4-FFF2-40B4-BE49-F238E27FC236}">
                  <a16:creationId xmlns:a16="http://schemas.microsoft.com/office/drawing/2014/main" id="{C72AA8FF-8DA7-4566-D194-2F3727B320C3}"/>
                </a:ext>
              </a:extLst>
            </p:cNvPr>
            <p:cNvSpPr txBox="1">
              <a:spLocks/>
            </p:cNvSpPr>
            <p:nvPr/>
          </p:nvSpPr>
          <p:spPr>
            <a:xfrm>
              <a:off x="6972104" y="3905475"/>
              <a:ext cx="893064" cy="33547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20</a:t>
              </a:r>
              <a:r>
                <a:rPr lang="en-US" sz="1600" baseline="30000" dirty="0">
                  <a:solidFill>
                    <a:schemeClr val="tx1"/>
                  </a:solidFill>
                  <a:latin typeface="Calibri" panose="020F0502020204030204" pitchFamily="34" charset="0"/>
                  <a:ea typeface="Calibri" panose="020F0502020204030204" pitchFamily="34" charset="0"/>
                  <a:cs typeface="Calibri" panose="020F0502020204030204" pitchFamily="34" charset="0"/>
                </a:rPr>
                <a:t>th</a:t>
              </a:r>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 Apr</a:t>
              </a:r>
            </a:p>
          </p:txBody>
        </p:sp>
        <p:sp>
          <p:nvSpPr>
            <p:cNvPr id="33" name="Text Placeholder 8">
              <a:extLst>
                <a:ext uri="{FF2B5EF4-FFF2-40B4-BE49-F238E27FC236}">
                  <a16:creationId xmlns:a16="http://schemas.microsoft.com/office/drawing/2014/main" id="{24C17258-E254-31E1-BB91-C9021EFF1724}"/>
                </a:ext>
              </a:extLst>
            </p:cNvPr>
            <p:cNvSpPr txBox="1">
              <a:spLocks/>
            </p:cNvSpPr>
            <p:nvPr/>
          </p:nvSpPr>
          <p:spPr>
            <a:xfrm>
              <a:off x="9508302" y="984384"/>
              <a:ext cx="1338007" cy="98941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solidFill>
                    <a:schemeClr val="tx1"/>
                  </a:solidFill>
                  <a:latin typeface="Calibri" panose="020F0502020204030204" pitchFamily="34" charset="0"/>
                  <a:ea typeface="Calibri" panose="020F0502020204030204" pitchFamily="34" charset="0"/>
                  <a:cs typeface="Calibri" panose="020F0502020204030204" pitchFamily="34" charset="0"/>
                </a:rPr>
                <a:t>CLOSURE</a:t>
              </a:r>
            </a:p>
          </p:txBody>
        </p:sp>
        <p:sp>
          <p:nvSpPr>
            <p:cNvPr id="34" name="Text Placeholder 13">
              <a:extLst>
                <a:ext uri="{FF2B5EF4-FFF2-40B4-BE49-F238E27FC236}">
                  <a16:creationId xmlns:a16="http://schemas.microsoft.com/office/drawing/2014/main" id="{1499CBDD-4F95-D5CA-C787-355AACF58045}"/>
                </a:ext>
              </a:extLst>
            </p:cNvPr>
            <p:cNvSpPr txBox="1">
              <a:spLocks/>
            </p:cNvSpPr>
            <p:nvPr/>
          </p:nvSpPr>
          <p:spPr>
            <a:xfrm>
              <a:off x="8976644" y="1795824"/>
              <a:ext cx="2339296" cy="13384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Documenting deliverables, conducting reviews, and transition outcomes</a:t>
              </a: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a:t>
              </a:r>
            </a:p>
          </p:txBody>
        </p:sp>
        <p:sp>
          <p:nvSpPr>
            <p:cNvPr id="35" name="Text Placeholder 22">
              <a:extLst>
                <a:ext uri="{FF2B5EF4-FFF2-40B4-BE49-F238E27FC236}">
                  <a16:creationId xmlns:a16="http://schemas.microsoft.com/office/drawing/2014/main" id="{19423892-D68D-B80C-EA7F-9C17C6C41231}"/>
                </a:ext>
              </a:extLst>
            </p:cNvPr>
            <p:cNvSpPr txBox="1">
              <a:spLocks/>
            </p:cNvSpPr>
            <p:nvPr/>
          </p:nvSpPr>
          <p:spPr>
            <a:xfrm>
              <a:off x="9314252" y="3441169"/>
              <a:ext cx="893064" cy="33547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2023</a:t>
              </a:r>
            </a:p>
          </p:txBody>
        </p:sp>
        <p:sp>
          <p:nvSpPr>
            <p:cNvPr id="37" name="Text Placeholder 23">
              <a:extLst>
                <a:ext uri="{FF2B5EF4-FFF2-40B4-BE49-F238E27FC236}">
                  <a16:creationId xmlns:a16="http://schemas.microsoft.com/office/drawing/2014/main" id="{F4C6E50C-EFA5-442A-5D26-015345334B64}"/>
                </a:ext>
              </a:extLst>
            </p:cNvPr>
            <p:cNvSpPr txBox="1">
              <a:spLocks/>
            </p:cNvSpPr>
            <p:nvPr/>
          </p:nvSpPr>
          <p:spPr>
            <a:xfrm>
              <a:off x="9199060" y="3838552"/>
              <a:ext cx="893064" cy="33547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1</a:t>
              </a:r>
              <a:r>
                <a:rPr lang="en-US" sz="1600" baseline="30000" dirty="0">
                  <a:solidFill>
                    <a:schemeClr val="tx1"/>
                  </a:solidFill>
                  <a:latin typeface="Calibri" panose="020F0502020204030204" pitchFamily="34" charset="0"/>
                  <a:ea typeface="Calibri" panose="020F0502020204030204" pitchFamily="34" charset="0"/>
                  <a:cs typeface="Calibri" panose="020F0502020204030204" pitchFamily="34" charset="0"/>
                </a:rPr>
                <a:t>st</a:t>
              </a:r>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 May</a:t>
              </a:r>
            </a:p>
          </p:txBody>
        </p:sp>
      </p:grpSp>
      <p:cxnSp>
        <p:nvCxnSpPr>
          <p:cNvPr id="38" name="Straight Connector 37">
            <a:extLst>
              <a:ext uri="{FF2B5EF4-FFF2-40B4-BE49-F238E27FC236}">
                <a16:creationId xmlns:a16="http://schemas.microsoft.com/office/drawing/2014/main" id="{EA47B416-28CC-4305-ACAB-F2182C940B29}"/>
              </a:ext>
            </a:extLst>
          </p:cNvPr>
          <p:cNvCxnSpPr>
            <a:cxnSpLocks/>
          </p:cNvCxnSpPr>
          <p:nvPr/>
        </p:nvCxnSpPr>
        <p:spPr>
          <a:xfrm>
            <a:off x="142157" y="2787440"/>
            <a:ext cx="1775011"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B6394D6-B39D-964B-C7A8-2A69E55D2F82}"/>
              </a:ext>
            </a:extLst>
          </p:cNvPr>
          <p:cNvCxnSpPr>
            <a:cxnSpLocks/>
          </p:cNvCxnSpPr>
          <p:nvPr/>
        </p:nvCxnSpPr>
        <p:spPr>
          <a:xfrm>
            <a:off x="2745453" y="2791798"/>
            <a:ext cx="1688826" cy="4878"/>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969C4CF-CA2F-B577-1D46-04E5A69B400D}"/>
              </a:ext>
            </a:extLst>
          </p:cNvPr>
          <p:cNvCxnSpPr>
            <a:cxnSpLocks/>
          </p:cNvCxnSpPr>
          <p:nvPr/>
        </p:nvCxnSpPr>
        <p:spPr>
          <a:xfrm>
            <a:off x="5024389" y="2772729"/>
            <a:ext cx="1714717"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E9B7CED-0B6B-42FC-9CB6-E6FD56EED553}"/>
              </a:ext>
            </a:extLst>
          </p:cNvPr>
          <p:cNvCxnSpPr>
            <a:cxnSpLocks/>
          </p:cNvCxnSpPr>
          <p:nvPr/>
        </p:nvCxnSpPr>
        <p:spPr>
          <a:xfrm>
            <a:off x="7380800" y="2741259"/>
            <a:ext cx="1919935"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3059E4B-EAA4-46C1-FA82-3A396D1D3A6C}"/>
              </a:ext>
            </a:extLst>
          </p:cNvPr>
          <p:cNvCxnSpPr>
            <a:cxnSpLocks/>
          </p:cNvCxnSpPr>
          <p:nvPr/>
        </p:nvCxnSpPr>
        <p:spPr>
          <a:xfrm>
            <a:off x="10044234" y="2763494"/>
            <a:ext cx="1862198"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273114F9-8EE9-0B03-157B-4003F0AFA534}"/>
              </a:ext>
            </a:extLst>
          </p:cNvPr>
          <p:cNvSpPr/>
          <p:nvPr/>
        </p:nvSpPr>
        <p:spPr>
          <a:xfrm>
            <a:off x="496269" y="1514251"/>
            <a:ext cx="748276" cy="72200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4" name="Oval 83">
            <a:extLst>
              <a:ext uri="{FF2B5EF4-FFF2-40B4-BE49-F238E27FC236}">
                <a16:creationId xmlns:a16="http://schemas.microsoft.com/office/drawing/2014/main" id="{79FAA612-12B9-20BE-CCBC-831A2078B7BD}"/>
              </a:ext>
            </a:extLst>
          </p:cNvPr>
          <p:cNvSpPr/>
          <p:nvPr/>
        </p:nvSpPr>
        <p:spPr>
          <a:xfrm>
            <a:off x="3094064" y="1468070"/>
            <a:ext cx="748276" cy="72200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5" name="Oval 84">
            <a:extLst>
              <a:ext uri="{FF2B5EF4-FFF2-40B4-BE49-F238E27FC236}">
                <a16:creationId xmlns:a16="http://schemas.microsoft.com/office/drawing/2014/main" id="{7E044779-F41E-EC94-A5B4-968EEFED184E}"/>
              </a:ext>
            </a:extLst>
          </p:cNvPr>
          <p:cNvSpPr/>
          <p:nvPr/>
        </p:nvSpPr>
        <p:spPr>
          <a:xfrm>
            <a:off x="10668628" y="1324216"/>
            <a:ext cx="748276" cy="72200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6" name="Oval 85">
            <a:extLst>
              <a:ext uri="{FF2B5EF4-FFF2-40B4-BE49-F238E27FC236}">
                <a16:creationId xmlns:a16="http://schemas.microsoft.com/office/drawing/2014/main" id="{FB2D9F04-3BAC-93AE-CE1C-C0D99EB51F2F}"/>
              </a:ext>
            </a:extLst>
          </p:cNvPr>
          <p:cNvSpPr/>
          <p:nvPr/>
        </p:nvSpPr>
        <p:spPr>
          <a:xfrm>
            <a:off x="7825609" y="1368169"/>
            <a:ext cx="748276" cy="72200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7" name="Oval 86">
            <a:extLst>
              <a:ext uri="{FF2B5EF4-FFF2-40B4-BE49-F238E27FC236}">
                <a16:creationId xmlns:a16="http://schemas.microsoft.com/office/drawing/2014/main" id="{554F75EE-2031-0052-0BEE-7BC9BF83D507}"/>
              </a:ext>
            </a:extLst>
          </p:cNvPr>
          <p:cNvSpPr/>
          <p:nvPr/>
        </p:nvSpPr>
        <p:spPr>
          <a:xfrm>
            <a:off x="5422454" y="1440744"/>
            <a:ext cx="748276" cy="72200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 name="Picture 2">
            <a:extLst>
              <a:ext uri="{FF2B5EF4-FFF2-40B4-BE49-F238E27FC236}">
                <a16:creationId xmlns:a16="http://schemas.microsoft.com/office/drawing/2014/main" id="{562B84BA-0FDD-5C4D-CC21-CC1AD8FC6E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188" y="1649019"/>
            <a:ext cx="482788" cy="482788"/>
          </a:xfrm>
          <a:prstGeom prst="rect">
            <a:avLst/>
          </a:prstGeom>
        </p:spPr>
      </p:pic>
      <p:pic>
        <p:nvPicPr>
          <p:cNvPr id="15" name="Picture 14">
            <a:extLst>
              <a:ext uri="{FF2B5EF4-FFF2-40B4-BE49-F238E27FC236}">
                <a16:creationId xmlns:a16="http://schemas.microsoft.com/office/drawing/2014/main" id="{A0330478-BDB8-F190-342D-1394B55232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3789" y="1539975"/>
            <a:ext cx="517557" cy="517557"/>
          </a:xfrm>
          <a:prstGeom prst="rect">
            <a:avLst/>
          </a:prstGeom>
        </p:spPr>
      </p:pic>
      <p:pic>
        <p:nvPicPr>
          <p:cNvPr id="26" name="Picture 25">
            <a:extLst>
              <a:ext uri="{FF2B5EF4-FFF2-40B4-BE49-F238E27FC236}">
                <a16:creationId xmlns:a16="http://schemas.microsoft.com/office/drawing/2014/main" id="{AAB0CA59-DCA2-134B-4C33-FB36120E03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42625" y="1485992"/>
            <a:ext cx="659602" cy="659602"/>
          </a:xfrm>
          <a:prstGeom prst="rect">
            <a:avLst/>
          </a:prstGeom>
        </p:spPr>
      </p:pic>
      <p:pic>
        <p:nvPicPr>
          <p:cNvPr id="36" name="Picture 35">
            <a:extLst>
              <a:ext uri="{FF2B5EF4-FFF2-40B4-BE49-F238E27FC236}">
                <a16:creationId xmlns:a16="http://schemas.microsoft.com/office/drawing/2014/main" id="{87CA8821-D635-73A6-0F09-0B458540DA7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10453" y="1455772"/>
            <a:ext cx="544192" cy="544192"/>
          </a:xfrm>
          <a:prstGeom prst="rect">
            <a:avLst/>
          </a:prstGeom>
        </p:spPr>
      </p:pic>
      <p:pic>
        <p:nvPicPr>
          <p:cNvPr id="44" name="Picture 43">
            <a:extLst>
              <a:ext uri="{FF2B5EF4-FFF2-40B4-BE49-F238E27FC236}">
                <a16:creationId xmlns:a16="http://schemas.microsoft.com/office/drawing/2014/main" id="{AB02B71F-E7C2-78F4-506D-621920D3EC9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744489" y="1404085"/>
            <a:ext cx="630315" cy="630315"/>
          </a:xfrm>
          <a:prstGeom prst="rect">
            <a:avLst/>
          </a:prstGeom>
        </p:spPr>
      </p:pic>
      <p:cxnSp>
        <p:nvCxnSpPr>
          <p:cNvPr id="2" name="Straight Connector 1">
            <a:extLst>
              <a:ext uri="{FF2B5EF4-FFF2-40B4-BE49-F238E27FC236}">
                <a16:creationId xmlns:a16="http://schemas.microsoft.com/office/drawing/2014/main" id="{E9EE58C0-DDB4-5C0F-0DD4-50E1C647B10D}"/>
              </a:ext>
            </a:extLst>
          </p:cNvPr>
          <p:cNvCxnSpPr>
            <a:cxnSpLocks/>
          </p:cNvCxnSpPr>
          <p:nvPr/>
        </p:nvCxnSpPr>
        <p:spPr>
          <a:xfrm>
            <a:off x="3554962" y="1068710"/>
            <a:ext cx="4937381" cy="0"/>
          </a:xfrm>
          <a:prstGeom prst="line">
            <a:avLst/>
          </a:prstGeom>
          <a:ln/>
          <a:effectLst>
            <a:glow rad="50800">
              <a:schemeClr val="accent1">
                <a:lumMod val="60000"/>
                <a:lumOff val="40000"/>
                <a:alpha val="44000"/>
              </a:schemeClr>
            </a:glow>
          </a:effectLst>
        </p:spPr>
        <p:style>
          <a:lnRef idx="2">
            <a:schemeClr val="accent4"/>
          </a:lnRef>
          <a:fillRef idx="0">
            <a:schemeClr val="accent4"/>
          </a:fillRef>
          <a:effectRef idx="1">
            <a:schemeClr val="accent4"/>
          </a:effectRef>
          <a:fontRef idx="minor">
            <a:schemeClr val="tx1"/>
          </a:fontRef>
        </p:style>
      </p:cxnSp>
      <p:sp>
        <p:nvSpPr>
          <p:cNvPr id="8" name="TextBox 7">
            <a:extLst>
              <a:ext uri="{FF2B5EF4-FFF2-40B4-BE49-F238E27FC236}">
                <a16:creationId xmlns:a16="http://schemas.microsoft.com/office/drawing/2014/main" id="{F8E52387-B50E-6DC0-B7DC-9658A70F3647}"/>
              </a:ext>
            </a:extLst>
          </p:cNvPr>
          <p:cNvSpPr txBox="1"/>
          <p:nvPr/>
        </p:nvSpPr>
        <p:spPr>
          <a:xfrm>
            <a:off x="2909455" y="3112655"/>
            <a:ext cx="1865745" cy="2031325"/>
          </a:xfrm>
          <a:prstGeom prst="rect">
            <a:avLst/>
          </a:prstGeom>
          <a:noFill/>
        </p:spPr>
        <p:txBody>
          <a:bodyPr wrap="square" rtlCol="0">
            <a:spAutoFit/>
          </a:bodyPr>
          <a:lstStyle/>
          <a:p>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Detailed project plans were created, including the development of flowcharts and design strategies.</a:t>
            </a:r>
          </a:p>
          <a:p>
            <a:endParaRPr lang="en-IN" dirty="0"/>
          </a:p>
        </p:txBody>
      </p:sp>
    </p:spTree>
    <p:extLst>
      <p:ext uri="{BB962C8B-B14F-4D97-AF65-F5344CB8AC3E}">
        <p14:creationId xmlns:p14="http://schemas.microsoft.com/office/powerpoint/2010/main" val="42205713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AA7A84D8-8D75-EBBD-CB28-243E347E1DE5}"/>
              </a:ext>
            </a:extLst>
          </p:cNvPr>
          <p:cNvCxnSpPr>
            <a:cxnSpLocks noGrp="1" noRot="1" noMove="1" noResize="1" noEditPoints="1" noAdjustHandles="1" noChangeArrowheads="1" noChangeShapeType="1"/>
          </p:cNvCxnSpPr>
          <p:nvPr/>
        </p:nvCxnSpPr>
        <p:spPr>
          <a:xfrm>
            <a:off x="0" y="6764897"/>
            <a:ext cx="12192000" cy="0"/>
          </a:xfrm>
          <a:prstGeom prst="line">
            <a:avLst/>
          </a:prstGeom>
          <a:ln w="234950">
            <a:solidFill>
              <a:srgbClr val="003371"/>
            </a:solidFill>
          </a:ln>
        </p:spPr>
        <p:style>
          <a:lnRef idx="2">
            <a:schemeClr val="accent1"/>
          </a:lnRef>
          <a:fillRef idx="0">
            <a:schemeClr val="accent1"/>
          </a:fillRef>
          <a:effectRef idx="1">
            <a:schemeClr val="accent1"/>
          </a:effectRef>
          <a:fontRef idx="minor">
            <a:schemeClr val="tx1"/>
          </a:fontRef>
        </p:style>
      </p:cxnSp>
      <p:pic>
        <p:nvPicPr>
          <p:cNvPr id="5" name="Picture 4" descr="A black and grey logo with a blue background&#10;&#10;Description automatically generated">
            <a:extLst>
              <a:ext uri="{FF2B5EF4-FFF2-40B4-BE49-F238E27FC236}">
                <a16:creationId xmlns:a16="http://schemas.microsoft.com/office/drawing/2014/main" id="{9931945E-075C-FE3C-BB9E-9D4CB12A9098}"/>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0990730" y="129829"/>
            <a:ext cx="1129552" cy="911172"/>
          </a:xfrm>
          <a:prstGeom prst="rect">
            <a:avLst/>
          </a:prstGeom>
        </p:spPr>
      </p:pic>
      <p:sp>
        <p:nvSpPr>
          <p:cNvPr id="6" name="Footer Placeholder 5">
            <a:extLst>
              <a:ext uri="{FF2B5EF4-FFF2-40B4-BE49-F238E27FC236}">
                <a16:creationId xmlns:a16="http://schemas.microsoft.com/office/drawing/2014/main" id="{A39F7768-BDF3-FB4A-95A5-655CAC58CFC2}"/>
              </a:ext>
            </a:extLst>
          </p:cNvPr>
          <p:cNvSpPr>
            <a:spLocks noGrp="1" noRot="1" noMove="1" noResize="1" noEditPoints="1" noAdjustHandles="1" noChangeArrowheads="1" noChangeShapeType="1"/>
          </p:cNvSpPr>
          <p:nvPr>
            <p:ph type="ftr" sz="quarter" idx="11"/>
          </p:nvPr>
        </p:nvSpPr>
        <p:spPr>
          <a:xfrm>
            <a:off x="0" y="6248401"/>
            <a:ext cx="12192000" cy="609599"/>
          </a:xfrm>
        </p:spPr>
        <p:txBody>
          <a:bodyPr/>
          <a:lstStyle/>
          <a:p>
            <a:r>
              <a:rPr lang="en-GB" dirty="0">
                <a:latin typeface="Calibri" panose="020F0502020204030204" pitchFamily="34" charset="0"/>
                <a:ea typeface="Calibri" panose="020F0502020204030204" pitchFamily="34" charset="0"/>
                <a:cs typeface="Calibri" panose="020F0502020204030204" pitchFamily="34" charset="0"/>
              </a:rPr>
              <a:t>Established vide Uttarakhand Act No. 10 of 2023</a:t>
            </a:r>
          </a:p>
          <a:p>
            <a:r>
              <a:rPr lang="en-IN" dirty="0">
                <a:latin typeface="Calibri" panose="020F0502020204030204" pitchFamily="34" charset="0"/>
                <a:ea typeface="Calibri" panose="020F0502020204030204" pitchFamily="34" charset="0"/>
                <a:cs typeface="Calibri" panose="020F0502020204030204" pitchFamily="34" charset="0"/>
              </a:rPr>
              <a:t>Recognised by UGC under Section 2(f) of the UGC Act, 1956</a:t>
            </a:r>
          </a:p>
          <a:p>
            <a:pPr>
              <a:lnSpc>
                <a:spcPct val="150000"/>
              </a:lnSpc>
            </a:pPr>
            <a:r>
              <a:rPr lang="en-IN" b="1" i="1" spc="150" dirty="0">
                <a:solidFill>
                  <a:schemeClr val="bg1"/>
                </a:solidFill>
                <a:latin typeface="Calibri" panose="020F0502020204030204" pitchFamily="34" charset="0"/>
                <a:ea typeface="Calibri" panose="020F0502020204030204" pitchFamily="34" charset="0"/>
                <a:cs typeface="Calibri" panose="020F0502020204030204" pitchFamily="34" charset="0"/>
              </a:rPr>
              <a:t>dituniversity.edu.in</a:t>
            </a:r>
          </a:p>
        </p:txBody>
      </p:sp>
      <p:sp>
        <p:nvSpPr>
          <p:cNvPr id="7" name="Slide Number Placeholder 6">
            <a:extLst>
              <a:ext uri="{FF2B5EF4-FFF2-40B4-BE49-F238E27FC236}">
                <a16:creationId xmlns:a16="http://schemas.microsoft.com/office/drawing/2014/main" id="{F6201975-E8BF-6FAB-BAD8-E25B477BF1F4}"/>
              </a:ext>
            </a:extLst>
          </p:cNvPr>
          <p:cNvSpPr>
            <a:spLocks noGrp="1" noRot="1" noMove="1" noResize="1" noEditPoints="1" noAdjustHandles="1" noChangeArrowheads="1" noChangeShapeType="1"/>
          </p:cNvSpPr>
          <p:nvPr>
            <p:ph type="sldNum" sz="quarter" idx="12"/>
          </p:nvPr>
        </p:nvSpPr>
        <p:spPr/>
        <p:txBody>
          <a:bodyPr/>
          <a:lstStyle/>
          <a:p>
            <a:fld id="{0D4B6295-80BB-4FCB-92B1-AA444A4CA137}" type="slidenum">
              <a:rPr lang="en-IN" smtClean="0"/>
              <a:t>19</a:t>
            </a:fld>
            <a:endParaRPr lang="en-IN" dirty="0"/>
          </a:p>
        </p:txBody>
      </p:sp>
      <p:cxnSp>
        <p:nvCxnSpPr>
          <p:cNvPr id="9" name="Straight Connector 8">
            <a:extLst>
              <a:ext uri="{FF2B5EF4-FFF2-40B4-BE49-F238E27FC236}">
                <a16:creationId xmlns:a16="http://schemas.microsoft.com/office/drawing/2014/main" id="{5C6A8325-D536-9B12-4787-810742F3023A}"/>
              </a:ext>
            </a:extLst>
          </p:cNvPr>
          <p:cNvCxnSpPr>
            <a:cxnSpLocks noGrp="1" noRot="1" noMove="1" noResize="1" noEditPoints="1" noAdjustHandles="1" noChangeArrowheads="1" noChangeShapeType="1"/>
          </p:cNvCxnSpPr>
          <p:nvPr/>
        </p:nvCxnSpPr>
        <p:spPr>
          <a:xfrm>
            <a:off x="0" y="48466"/>
            <a:ext cx="12192000" cy="0"/>
          </a:xfrm>
          <a:prstGeom prst="line">
            <a:avLst/>
          </a:prstGeom>
          <a:ln w="76200">
            <a:solidFill>
              <a:srgbClr val="D5DE2F"/>
            </a:solidFill>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7375174F-5106-FAF7-6FCD-C757A82FD70E}"/>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90575" y="48466"/>
            <a:ext cx="1542857" cy="1428571"/>
          </a:xfrm>
          <a:prstGeom prst="rect">
            <a:avLst/>
          </a:prstGeom>
        </p:spPr>
      </p:pic>
      <p:sp>
        <p:nvSpPr>
          <p:cNvPr id="8" name="Google Shape;567;p56">
            <a:extLst>
              <a:ext uri="{FF2B5EF4-FFF2-40B4-BE49-F238E27FC236}">
                <a16:creationId xmlns:a16="http://schemas.microsoft.com/office/drawing/2014/main" id="{8B7D3761-7D73-D663-B89D-051ABEC64359}"/>
              </a:ext>
            </a:extLst>
          </p:cNvPr>
          <p:cNvSpPr txBox="1">
            <a:spLocks/>
          </p:cNvSpPr>
          <p:nvPr/>
        </p:nvSpPr>
        <p:spPr>
          <a:xfrm>
            <a:off x="1452281" y="283863"/>
            <a:ext cx="9301444" cy="862386"/>
          </a:xfrm>
          <a:prstGeom prst="rect">
            <a:avLst/>
          </a:prstGeom>
        </p:spPr>
        <p:txBody>
          <a:bodyPr spcFirstLastPara="1" vert="horz" wrap="square" lIns="91425" tIns="91425" rIns="91425" bIns="91425"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pPr>
            <a:r>
              <a:rPr lang="en-IN" sz="4400" b="1" spc="300" dirty="0">
                <a:latin typeface="Calibri" panose="020F0502020204030204" pitchFamily="34" charset="0"/>
                <a:ea typeface="Calibri" panose="020F0502020204030204" pitchFamily="34" charset="0"/>
                <a:cs typeface="Calibri" panose="020F0502020204030204" pitchFamily="34" charset="0"/>
              </a:rPr>
              <a:t>Team overview and contributions</a:t>
            </a:r>
          </a:p>
        </p:txBody>
      </p:sp>
      <p:sp>
        <p:nvSpPr>
          <p:cNvPr id="12" name="Google Shape;570;p56">
            <a:extLst>
              <a:ext uri="{FF2B5EF4-FFF2-40B4-BE49-F238E27FC236}">
                <a16:creationId xmlns:a16="http://schemas.microsoft.com/office/drawing/2014/main" id="{0C7841E0-1796-B0A4-1FED-F8FF277168FF}"/>
              </a:ext>
            </a:extLst>
          </p:cNvPr>
          <p:cNvSpPr txBox="1">
            <a:spLocks/>
          </p:cNvSpPr>
          <p:nvPr/>
        </p:nvSpPr>
        <p:spPr>
          <a:xfrm>
            <a:off x="680853" y="2345670"/>
            <a:ext cx="3044250" cy="5277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endParaRPr lang="en-IN" sz="4000" dirty="0"/>
          </a:p>
        </p:txBody>
      </p:sp>
      <p:sp>
        <p:nvSpPr>
          <p:cNvPr id="17" name="Google Shape;574;p56">
            <a:extLst>
              <a:ext uri="{FF2B5EF4-FFF2-40B4-BE49-F238E27FC236}">
                <a16:creationId xmlns:a16="http://schemas.microsoft.com/office/drawing/2014/main" id="{C5DD4804-E6E0-B80C-FD4E-1DC55E51919B}"/>
              </a:ext>
            </a:extLst>
          </p:cNvPr>
          <p:cNvSpPr txBox="1">
            <a:spLocks/>
          </p:cNvSpPr>
          <p:nvPr/>
        </p:nvSpPr>
        <p:spPr>
          <a:xfrm>
            <a:off x="7835152" y="2279784"/>
            <a:ext cx="4069977" cy="5277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endParaRPr lang="en-IN" sz="4000" dirty="0"/>
          </a:p>
        </p:txBody>
      </p:sp>
      <p:sp>
        <p:nvSpPr>
          <p:cNvPr id="19" name="Google Shape;575;p56">
            <a:extLst>
              <a:ext uri="{FF2B5EF4-FFF2-40B4-BE49-F238E27FC236}">
                <a16:creationId xmlns:a16="http://schemas.microsoft.com/office/drawing/2014/main" id="{7B52EDAD-B36D-67FE-41B2-B6FED4A6821D}"/>
              </a:ext>
            </a:extLst>
          </p:cNvPr>
          <p:cNvSpPr txBox="1">
            <a:spLocks/>
          </p:cNvSpPr>
          <p:nvPr/>
        </p:nvSpPr>
        <p:spPr>
          <a:xfrm>
            <a:off x="6789728" y="5039738"/>
            <a:ext cx="3205047" cy="943857"/>
          </a:xfrm>
          <a:prstGeom prst="rect">
            <a:avLst/>
          </a:prstGeom>
        </p:spPr>
        <p:txBody>
          <a:bodyPr spcFirstLastPara="1" wrap="square" lIns="91425" tIns="91425" rIns="91425" bIns="91425"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endParaRPr lang="en-IN" sz="2400" dirty="0"/>
          </a:p>
        </p:txBody>
      </p:sp>
      <p:sp>
        <p:nvSpPr>
          <p:cNvPr id="20" name="Google Shape;576;p56">
            <a:extLst>
              <a:ext uri="{FF2B5EF4-FFF2-40B4-BE49-F238E27FC236}">
                <a16:creationId xmlns:a16="http://schemas.microsoft.com/office/drawing/2014/main" id="{EC8E06DD-13CA-F4E1-A5A9-834BCC095336}"/>
              </a:ext>
            </a:extLst>
          </p:cNvPr>
          <p:cNvSpPr/>
          <p:nvPr/>
        </p:nvSpPr>
        <p:spPr>
          <a:xfrm>
            <a:off x="1420427" y="2032987"/>
            <a:ext cx="3426781" cy="3311370"/>
          </a:xfrm>
          <a:prstGeom prst="ellipse">
            <a:avLst/>
          </a:prstGeom>
          <a:noFill/>
          <a:ln w="19050" cap="flat" cmpd="sng">
            <a:solidFill>
              <a:schemeClr val="accent1"/>
            </a:solidFill>
            <a:prstDash val="solid"/>
            <a:round/>
            <a:headEnd type="none" w="sm" len="sm"/>
            <a:tailEnd type="none" w="sm" len="sm"/>
          </a:ln>
          <a:effectLst>
            <a:outerShdw blurRad="57150" algn="bl" rotWithShape="0">
              <a:schemeClr val="lt1">
                <a:alpha val="5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aseline="-25000" dirty="0"/>
          </a:p>
        </p:txBody>
      </p:sp>
      <p:sp>
        <p:nvSpPr>
          <p:cNvPr id="21" name="Google Shape;577;p56">
            <a:extLst>
              <a:ext uri="{FF2B5EF4-FFF2-40B4-BE49-F238E27FC236}">
                <a16:creationId xmlns:a16="http://schemas.microsoft.com/office/drawing/2014/main" id="{9629BE9B-0060-C593-160B-3A66793DEFB2}"/>
              </a:ext>
            </a:extLst>
          </p:cNvPr>
          <p:cNvSpPr/>
          <p:nvPr/>
        </p:nvSpPr>
        <p:spPr>
          <a:xfrm>
            <a:off x="7084382" y="1988599"/>
            <a:ext cx="3462292" cy="3355758"/>
          </a:xfrm>
          <a:prstGeom prst="ellipse">
            <a:avLst/>
          </a:prstGeom>
          <a:noFill/>
          <a:ln w="19050" cap="flat" cmpd="sng">
            <a:solidFill>
              <a:schemeClr val="accent1"/>
            </a:solidFill>
            <a:prstDash val="solid"/>
            <a:round/>
            <a:headEnd type="none" w="sm" len="sm"/>
            <a:tailEnd type="none" w="sm" len="sm"/>
          </a:ln>
          <a:effectLst>
            <a:outerShdw blurRad="57150" algn="bl" rotWithShape="0">
              <a:schemeClr val="lt1">
                <a:alpha val="5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53B7E245-58D8-4422-5643-E8A314F95E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2672" y="2032986"/>
            <a:ext cx="3462808" cy="3364637"/>
          </a:xfrm>
          <a:prstGeom prst="ellipse">
            <a:avLst/>
          </a:prstGeom>
        </p:spPr>
      </p:pic>
      <p:pic>
        <p:nvPicPr>
          <p:cNvPr id="10" name="Picture 9">
            <a:extLst>
              <a:ext uri="{FF2B5EF4-FFF2-40B4-BE49-F238E27FC236}">
                <a16:creationId xmlns:a16="http://schemas.microsoft.com/office/drawing/2014/main" id="{6E7084D7-34A6-9A94-424D-86403149F4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84381" y="1953086"/>
            <a:ext cx="3497802" cy="3453415"/>
          </a:xfrm>
          <a:prstGeom prst="ellipse">
            <a:avLst/>
          </a:prstGeom>
        </p:spPr>
      </p:pic>
      <p:sp>
        <p:nvSpPr>
          <p:cNvPr id="11" name="TextBox 10">
            <a:extLst>
              <a:ext uri="{FF2B5EF4-FFF2-40B4-BE49-F238E27FC236}">
                <a16:creationId xmlns:a16="http://schemas.microsoft.com/office/drawing/2014/main" id="{8B164E8F-6EB2-3AEF-4A04-067E07F5454C}"/>
              </a:ext>
            </a:extLst>
          </p:cNvPr>
          <p:cNvSpPr txBox="1"/>
          <p:nvPr/>
        </p:nvSpPr>
        <p:spPr>
          <a:xfrm>
            <a:off x="2405849" y="1322773"/>
            <a:ext cx="1526959" cy="523220"/>
          </a:xfrm>
          <a:prstGeom prst="rect">
            <a:avLst/>
          </a:prstGeom>
          <a:noFill/>
        </p:spPr>
        <p:txBody>
          <a:bodyPr wrap="square" rtlCol="0">
            <a:spAutoFit/>
          </a:bodyPr>
          <a:lstStyle/>
          <a:p>
            <a:r>
              <a:rPr lang="en-US" sz="2800" dirty="0">
                <a:latin typeface="Calibri" panose="020F0502020204030204" pitchFamily="34" charset="0"/>
                <a:ea typeface="Calibri" panose="020F0502020204030204" pitchFamily="34" charset="0"/>
                <a:cs typeface="Calibri" panose="020F0502020204030204" pitchFamily="34" charset="0"/>
              </a:rPr>
              <a:t>Deepak</a:t>
            </a:r>
            <a:endParaRPr lang="en-IN" sz="2800" dirty="0">
              <a:latin typeface="Calibri" panose="020F0502020204030204" pitchFamily="34" charset="0"/>
              <a:ea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BED4F583-D238-F968-2746-611ADED2FFA3}"/>
              </a:ext>
            </a:extLst>
          </p:cNvPr>
          <p:cNvSpPr txBox="1"/>
          <p:nvPr/>
        </p:nvSpPr>
        <p:spPr>
          <a:xfrm>
            <a:off x="7865618" y="1296141"/>
            <a:ext cx="2050479" cy="523220"/>
          </a:xfrm>
          <a:prstGeom prst="rect">
            <a:avLst/>
          </a:prstGeom>
          <a:noFill/>
        </p:spPr>
        <p:txBody>
          <a:bodyPr wrap="square" rtlCol="0">
            <a:spAutoFit/>
          </a:bodyPr>
          <a:lstStyle/>
          <a:p>
            <a:r>
              <a:rPr lang="en-US" sz="2800" dirty="0">
                <a:latin typeface="Calibri" panose="020F0502020204030204" pitchFamily="34" charset="0"/>
                <a:ea typeface="Calibri" panose="020F0502020204030204" pitchFamily="34" charset="0"/>
                <a:cs typeface="Calibri" panose="020F0502020204030204" pitchFamily="34" charset="0"/>
              </a:rPr>
              <a:t>Nilay Singh</a:t>
            </a:r>
            <a:endParaRPr lang="en-IN" sz="2800" dirty="0">
              <a:latin typeface="Calibri" panose="020F0502020204030204" pitchFamily="34" charset="0"/>
              <a:ea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E7986BB0-7D84-D043-4BBC-155BDB6A17DC}"/>
              </a:ext>
            </a:extLst>
          </p:cNvPr>
          <p:cNvSpPr txBox="1"/>
          <p:nvPr/>
        </p:nvSpPr>
        <p:spPr>
          <a:xfrm>
            <a:off x="2370336" y="5530789"/>
            <a:ext cx="1214948" cy="707886"/>
          </a:xfrm>
          <a:prstGeom prst="rect">
            <a:avLst/>
          </a:prstGeom>
          <a:noFill/>
        </p:spPr>
        <p:txBody>
          <a:bodyPr wrap="none" rtlCol="0">
            <a:spAutoFit/>
          </a:bodyPr>
          <a:lstStyle/>
          <a:p>
            <a:pPr marL="285750" indent="-28575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Python</a:t>
            </a:r>
          </a:p>
          <a:p>
            <a:pPr marL="285750" indent="-28575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Django</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B1DCFC85-D46C-A450-F430-5BF4C2D31CAC}"/>
              </a:ext>
            </a:extLst>
          </p:cNvPr>
          <p:cNvSpPr txBox="1"/>
          <p:nvPr/>
        </p:nvSpPr>
        <p:spPr>
          <a:xfrm>
            <a:off x="7785717" y="5628443"/>
            <a:ext cx="2609176" cy="707886"/>
          </a:xfrm>
          <a:prstGeom prst="rect">
            <a:avLst/>
          </a:prstGeom>
          <a:noFill/>
        </p:spPr>
        <p:txBody>
          <a:bodyPr wrap="none" rtlCol="0">
            <a:spAutoFit/>
          </a:bodyPr>
          <a:lstStyle/>
          <a:p>
            <a:pPr marL="285750" indent="-28575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Artificial Intelligence</a:t>
            </a:r>
          </a:p>
          <a:p>
            <a:pPr marL="285750" indent="-28575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Frontend</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cxnSp>
        <p:nvCxnSpPr>
          <p:cNvPr id="2" name="Straight Connector 1">
            <a:extLst>
              <a:ext uri="{FF2B5EF4-FFF2-40B4-BE49-F238E27FC236}">
                <a16:creationId xmlns:a16="http://schemas.microsoft.com/office/drawing/2014/main" id="{848A08F8-AA28-41B5-2E24-99666D95D28A}"/>
              </a:ext>
            </a:extLst>
          </p:cNvPr>
          <p:cNvCxnSpPr>
            <a:cxnSpLocks/>
          </p:cNvCxnSpPr>
          <p:nvPr/>
        </p:nvCxnSpPr>
        <p:spPr>
          <a:xfrm>
            <a:off x="1644073" y="1050238"/>
            <a:ext cx="8802254" cy="0"/>
          </a:xfrm>
          <a:prstGeom prst="line">
            <a:avLst/>
          </a:prstGeom>
          <a:ln/>
          <a:effectLst>
            <a:glow rad="50800">
              <a:schemeClr val="accent1">
                <a:lumMod val="60000"/>
                <a:lumOff val="40000"/>
                <a:alpha val="44000"/>
              </a:schemeClr>
            </a:glow>
          </a:effectLst>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4060643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AA7A84D8-8D75-EBBD-CB28-243E347E1DE5}"/>
              </a:ext>
            </a:extLst>
          </p:cNvPr>
          <p:cNvCxnSpPr>
            <a:cxnSpLocks noGrp="1" noRot="1" noMove="1" noResize="1" noEditPoints="1" noAdjustHandles="1" noChangeArrowheads="1" noChangeShapeType="1"/>
          </p:cNvCxnSpPr>
          <p:nvPr/>
        </p:nvCxnSpPr>
        <p:spPr>
          <a:xfrm>
            <a:off x="0" y="6764897"/>
            <a:ext cx="12192000" cy="0"/>
          </a:xfrm>
          <a:prstGeom prst="line">
            <a:avLst/>
          </a:prstGeom>
          <a:ln w="234950">
            <a:solidFill>
              <a:srgbClr val="003371"/>
            </a:solidFill>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BCB254B9-309F-A6AE-0698-8376A367340B}"/>
              </a:ext>
            </a:extLst>
          </p:cNvPr>
          <p:cNvSpPr>
            <a:spLocks noGrp="1"/>
          </p:cNvSpPr>
          <p:nvPr>
            <p:ph type="ctrTitle"/>
          </p:nvPr>
        </p:nvSpPr>
        <p:spPr>
          <a:xfrm>
            <a:off x="3205019" y="286328"/>
            <a:ext cx="5823526" cy="671209"/>
          </a:xfrm>
        </p:spPr>
        <p:txBody>
          <a:bodyPr>
            <a:normAutofit fontScale="90000"/>
          </a:bodyPr>
          <a:lstStyle/>
          <a:p>
            <a:r>
              <a:rPr lang="en-IN" sz="4400" b="1" spc="300" dirty="0">
                <a:latin typeface="Calibri" panose="020F0502020204030204" pitchFamily="34" charset="0"/>
                <a:ea typeface="Calibri" panose="020F0502020204030204" pitchFamily="34" charset="0"/>
                <a:cs typeface="Calibri" panose="020F0502020204030204" pitchFamily="34" charset="0"/>
              </a:rPr>
              <a:t>Introduction</a:t>
            </a:r>
          </a:p>
        </p:txBody>
      </p:sp>
      <p:pic>
        <p:nvPicPr>
          <p:cNvPr id="5" name="Picture 4" descr="A black and grey logo with a blue background&#10;&#10;Description automatically generated">
            <a:extLst>
              <a:ext uri="{FF2B5EF4-FFF2-40B4-BE49-F238E27FC236}">
                <a16:creationId xmlns:a16="http://schemas.microsoft.com/office/drawing/2014/main" id="{9931945E-075C-FE3C-BB9E-9D4CB12A9098}"/>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0990730" y="129829"/>
            <a:ext cx="1129552" cy="911172"/>
          </a:xfrm>
          <a:prstGeom prst="rect">
            <a:avLst/>
          </a:prstGeom>
        </p:spPr>
      </p:pic>
      <p:sp>
        <p:nvSpPr>
          <p:cNvPr id="6" name="Footer Placeholder 5">
            <a:extLst>
              <a:ext uri="{FF2B5EF4-FFF2-40B4-BE49-F238E27FC236}">
                <a16:creationId xmlns:a16="http://schemas.microsoft.com/office/drawing/2014/main" id="{A39F7768-BDF3-FB4A-95A5-655CAC58CFC2}"/>
              </a:ext>
            </a:extLst>
          </p:cNvPr>
          <p:cNvSpPr>
            <a:spLocks noGrp="1" noRot="1" noMove="1" noResize="1" noEditPoints="1" noAdjustHandles="1" noChangeArrowheads="1" noChangeShapeType="1"/>
          </p:cNvSpPr>
          <p:nvPr>
            <p:ph type="ftr" sz="quarter" idx="11"/>
          </p:nvPr>
        </p:nvSpPr>
        <p:spPr>
          <a:xfrm>
            <a:off x="0" y="6248401"/>
            <a:ext cx="12192000" cy="609599"/>
          </a:xfrm>
        </p:spPr>
        <p:txBody>
          <a:bodyPr/>
          <a:lstStyle/>
          <a:p>
            <a:r>
              <a:rPr lang="en-GB" dirty="0">
                <a:latin typeface="Calibri" panose="020F0502020204030204" pitchFamily="34" charset="0"/>
                <a:ea typeface="Calibri" panose="020F0502020204030204" pitchFamily="34" charset="0"/>
                <a:cs typeface="Calibri" panose="020F0502020204030204" pitchFamily="34" charset="0"/>
              </a:rPr>
              <a:t>Established vide Uttarakhand Act No. 10 of 2023</a:t>
            </a:r>
          </a:p>
          <a:p>
            <a:r>
              <a:rPr lang="en-IN" dirty="0">
                <a:latin typeface="Calibri" panose="020F0502020204030204" pitchFamily="34" charset="0"/>
                <a:ea typeface="Calibri" panose="020F0502020204030204" pitchFamily="34" charset="0"/>
                <a:cs typeface="Calibri" panose="020F0502020204030204" pitchFamily="34" charset="0"/>
              </a:rPr>
              <a:t>Recognised by UGC under Section 2(f) of the UGC Act, 1956</a:t>
            </a:r>
          </a:p>
          <a:p>
            <a:pPr>
              <a:lnSpc>
                <a:spcPct val="150000"/>
              </a:lnSpc>
            </a:pPr>
            <a:r>
              <a:rPr lang="en-IN" b="1" i="1" spc="150" dirty="0">
                <a:solidFill>
                  <a:schemeClr val="bg1"/>
                </a:solidFill>
                <a:latin typeface="Calibri" panose="020F0502020204030204" pitchFamily="34" charset="0"/>
                <a:ea typeface="Calibri" panose="020F0502020204030204" pitchFamily="34" charset="0"/>
                <a:cs typeface="Calibri" panose="020F0502020204030204" pitchFamily="34" charset="0"/>
              </a:rPr>
              <a:t>dituniversity.edu.in</a:t>
            </a:r>
          </a:p>
        </p:txBody>
      </p:sp>
      <p:sp>
        <p:nvSpPr>
          <p:cNvPr id="7" name="Slide Number Placeholder 6">
            <a:extLst>
              <a:ext uri="{FF2B5EF4-FFF2-40B4-BE49-F238E27FC236}">
                <a16:creationId xmlns:a16="http://schemas.microsoft.com/office/drawing/2014/main" id="{F6201975-E8BF-6FAB-BAD8-E25B477BF1F4}"/>
              </a:ext>
            </a:extLst>
          </p:cNvPr>
          <p:cNvSpPr>
            <a:spLocks noGrp="1" noRot="1" noMove="1" noResize="1" noEditPoints="1" noAdjustHandles="1" noChangeArrowheads="1" noChangeShapeType="1"/>
          </p:cNvSpPr>
          <p:nvPr>
            <p:ph type="sldNum" sz="quarter" idx="12"/>
          </p:nvPr>
        </p:nvSpPr>
        <p:spPr/>
        <p:txBody>
          <a:bodyPr/>
          <a:lstStyle/>
          <a:p>
            <a:fld id="{0D4B6295-80BB-4FCB-92B1-AA444A4CA137}" type="slidenum">
              <a:rPr lang="en-IN" smtClean="0"/>
              <a:t>2</a:t>
            </a:fld>
            <a:endParaRPr lang="en-IN" dirty="0"/>
          </a:p>
        </p:txBody>
      </p:sp>
      <p:cxnSp>
        <p:nvCxnSpPr>
          <p:cNvPr id="9" name="Straight Connector 8">
            <a:extLst>
              <a:ext uri="{FF2B5EF4-FFF2-40B4-BE49-F238E27FC236}">
                <a16:creationId xmlns:a16="http://schemas.microsoft.com/office/drawing/2014/main" id="{5C6A8325-D536-9B12-4787-810742F3023A}"/>
              </a:ext>
            </a:extLst>
          </p:cNvPr>
          <p:cNvCxnSpPr>
            <a:cxnSpLocks noGrp="1" noRot="1" noMove="1" noResize="1" noEditPoints="1" noAdjustHandles="1" noChangeArrowheads="1" noChangeShapeType="1"/>
          </p:cNvCxnSpPr>
          <p:nvPr/>
        </p:nvCxnSpPr>
        <p:spPr>
          <a:xfrm>
            <a:off x="0" y="48466"/>
            <a:ext cx="12192000" cy="0"/>
          </a:xfrm>
          <a:prstGeom prst="line">
            <a:avLst/>
          </a:prstGeom>
          <a:ln w="76200">
            <a:solidFill>
              <a:srgbClr val="D5DE2F"/>
            </a:solidFill>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7375174F-5106-FAF7-6FCD-C757A82FD70E}"/>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90575" y="48466"/>
            <a:ext cx="1542857" cy="1428571"/>
          </a:xfrm>
          <a:prstGeom prst="rect">
            <a:avLst/>
          </a:prstGeom>
        </p:spPr>
      </p:pic>
      <p:sp>
        <p:nvSpPr>
          <p:cNvPr id="4" name="Google Shape;191;p36">
            <a:extLst>
              <a:ext uri="{FF2B5EF4-FFF2-40B4-BE49-F238E27FC236}">
                <a16:creationId xmlns:a16="http://schemas.microsoft.com/office/drawing/2014/main" id="{6FC013EE-1D6F-2C75-18F2-CB88AEC5D646}"/>
              </a:ext>
            </a:extLst>
          </p:cNvPr>
          <p:cNvSpPr txBox="1">
            <a:spLocks noGrp="1"/>
          </p:cNvSpPr>
          <p:nvPr>
            <p:ph type="subTitle" idx="1"/>
          </p:nvPr>
        </p:nvSpPr>
        <p:spPr>
          <a:xfrm>
            <a:off x="759483" y="2056800"/>
            <a:ext cx="10931652" cy="2991161"/>
          </a:xfrm>
          <a:prstGeom prst="rect">
            <a:avLst/>
          </a:prstGeom>
        </p:spPr>
        <p:txBody>
          <a:bodyPr spcFirstLastPara="1" wrap="square" lIns="91425" tIns="91425" rIns="91425" bIns="91425" anchor="ctr" anchorCtr="0">
            <a:noAutofit/>
          </a:bodyPr>
          <a:lstStyle/>
          <a:p>
            <a:pPr marL="342900" indent="-342900" algn="just">
              <a:lnSpc>
                <a:spcPct val="100000"/>
              </a:lnSpc>
              <a:spcBef>
                <a:spcPts val="0"/>
              </a:spcBef>
              <a:buFont typeface="Wingdings" panose="05000000000000000000" pitchFamily="2" charset="2"/>
              <a:buChar char="Ø"/>
            </a:pPr>
            <a:r>
              <a:rPr lang="en-US" sz="2000" dirty="0">
                <a:latin typeface="Calibri" panose="020F0502020204030204" pitchFamily="34" charset="0"/>
                <a:ea typeface="Calibri" panose="020F0502020204030204" pitchFamily="34" charset="0"/>
                <a:cs typeface="Calibri" panose="020F0502020204030204" pitchFamily="34" charset="0"/>
              </a:rPr>
              <a:t>Our project introduces an innovative approach to disease detection: analyzing medical prescriptions. By uncovering valuable insights from prescription data, we're developing an advanced model for early disease identification. </a:t>
            </a:r>
          </a:p>
          <a:p>
            <a:pPr marL="342900" indent="-342900" algn="just">
              <a:buFont typeface="Wingdings" panose="05000000000000000000" pitchFamily="2" charset="2"/>
              <a:buChar char="Ø"/>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Wingdings" panose="05000000000000000000" pitchFamily="2" charset="2"/>
              <a:buChar char="Ø"/>
            </a:pPr>
            <a:r>
              <a:rPr lang="en-US" sz="2000" dirty="0">
                <a:latin typeface="Calibri" panose="020F0502020204030204" pitchFamily="34" charset="0"/>
                <a:ea typeface="Calibri" panose="020F0502020204030204" pitchFamily="34" charset="0"/>
                <a:cs typeface="Calibri" panose="020F0502020204030204" pitchFamily="34" charset="0"/>
              </a:rPr>
              <a:t>Our innovative approach analyzes prescription data to swiftly identify diseases, benefiting both doctors and patients. By providing personalized insights, we simplify disease understanding, leading to quicker diagnoses and improved outcomes for all involved.</a:t>
            </a:r>
          </a:p>
        </p:txBody>
      </p:sp>
      <p:cxnSp>
        <p:nvCxnSpPr>
          <p:cNvPr id="10" name="Straight Connector 9">
            <a:extLst>
              <a:ext uri="{FF2B5EF4-FFF2-40B4-BE49-F238E27FC236}">
                <a16:creationId xmlns:a16="http://schemas.microsoft.com/office/drawing/2014/main" id="{82825A68-7320-AEA0-AE2D-2A8FAADFCB7A}"/>
              </a:ext>
            </a:extLst>
          </p:cNvPr>
          <p:cNvCxnSpPr>
            <a:cxnSpLocks/>
          </p:cNvCxnSpPr>
          <p:nvPr/>
        </p:nvCxnSpPr>
        <p:spPr>
          <a:xfrm>
            <a:off x="4378036" y="942109"/>
            <a:ext cx="3343564" cy="0"/>
          </a:xfrm>
          <a:prstGeom prst="line">
            <a:avLst/>
          </a:prstGeom>
          <a:ln/>
          <a:effectLst>
            <a:glow rad="50800">
              <a:schemeClr val="accent1">
                <a:lumMod val="60000"/>
                <a:lumOff val="40000"/>
                <a:alpha val="30000"/>
              </a:schemeClr>
            </a:glow>
          </a:effectLst>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326783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AA7A84D8-8D75-EBBD-CB28-243E347E1DE5}"/>
              </a:ext>
            </a:extLst>
          </p:cNvPr>
          <p:cNvCxnSpPr>
            <a:cxnSpLocks noGrp="1" noRot="1" noMove="1" noResize="1" noEditPoints="1" noAdjustHandles="1" noChangeArrowheads="1" noChangeShapeType="1"/>
          </p:cNvCxnSpPr>
          <p:nvPr/>
        </p:nvCxnSpPr>
        <p:spPr>
          <a:xfrm>
            <a:off x="0" y="6764897"/>
            <a:ext cx="12192000" cy="0"/>
          </a:xfrm>
          <a:prstGeom prst="line">
            <a:avLst/>
          </a:prstGeom>
          <a:ln w="234950">
            <a:solidFill>
              <a:srgbClr val="003371"/>
            </a:solidFill>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BCB254B9-309F-A6AE-0698-8376A367340B}"/>
              </a:ext>
            </a:extLst>
          </p:cNvPr>
          <p:cNvSpPr>
            <a:spLocks noGrp="1"/>
          </p:cNvSpPr>
          <p:nvPr>
            <p:ph type="ctrTitle"/>
          </p:nvPr>
        </p:nvSpPr>
        <p:spPr>
          <a:xfrm>
            <a:off x="1516936" y="122870"/>
            <a:ext cx="9144000" cy="825468"/>
          </a:xfrm>
        </p:spPr>
        <p:txBody>
          <a:bodyPr>
            <a:normAutofit/>
          </a:bodyPr>
          <a:lstStyle/>
          <a:p>
            <a:r>
              <a:rPr lang="en-US" sz="4000" b="1" cap="none" dirty="0">
                <a:latin typeface="Calibri" panose="020F0502020204030204" pitchFamily="34" charset="0"/>
                <a:ea typeface="Calibri" panose="020F0502020204030204" pitchFamily="34" charset="0"/>
                <a:cs typeface="Calibri" panose="020F0502020204030204" pitchFamily="34" charset="0"/>
              </a:rPr>
              <a:t>References/Related work/comparison</a:t>
            </a:r>
            <a:r>
              <a:rPr lang="en-US" sz="4000" b="1" dirty="0">
                <a:latin typeface="Calibri" panose="020F0502020204030204" pitchFamily="34" charset="0"/>
                <a:ea typeface="Calibri" panose="020F0502020204030204" pitchFamily="34" charset="0"/>
                <a:cs typeface="Calibri" panose="020F0502020204030204" pitchFamily="34" charset="0"/>
              </a:rPr>
              <a:t> </a:t>
            </a:r>
            <a:endParaRPr lang="en-IN" sz="4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descr="A black and grey logo with a blue background&#10;&#10;Description automatically generated">
            <a:extLst>
              <a:ext uri="{FF2B5EF4-FFF2-40B4-BE49-F238E27FC236}">
                <a16:creationId xmlns:a16="http://schemas.microsoft.com/office/drawing/2014/main" id="{9931945E-075C-FE3C-BB9E-9D4CB12A9098}"/>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0990730" y="129829"/>
            <a:ext cx="1129552" cy="911172"/>
          </a:xfrm>
          <a:prstGeom prst="rect">
            <a:avLst/>
          </a:prstGeom>
        </p:spPr>
      </p:pic>
      <p:sp>
        <p:nvSpPr>
          <p:cNvPr id="6" name="Footer Placeholder 5">
            <a:extLst>
              <a:ext uri="{FF2B5EF4-FFF2-40B4-BE49-F238E27FC236}">
                <a16:creationId xmlns:a16="http://schemas.microsoft.com/office/drawing/2014/main" id="{A39F7768-BDF3-FB4A-95A5-655CAC58CFC2}"/>
              </a:ext>
            </a:extLst>
          </p:cNvPr>
          <p:cNvSpPr>
            <a:spLocks noGrp="1" noRot="1" noMove="1" noResize="1" noEditPoints="1" noAdjustHandles="1" noChangeArrowheads="1" noChangeShapeType="1"/>
          </p:cNvSpPr>
          <p:nvPr>
            <p:ph type="ftr" sz="quarter" idx="11"/>
          </p:nvPr>
        </p:nvSpPr>
        <p:spPr>
          <a:xfrm>
            <a:off x="0" y="6248401"/>
            <a:ext cx="12192000" cy="609599"/>
          </a:xfrm>
        </p:spPr>
        <p:txBody>
          <a:bodyPr/>
          <a:lstStyle/>
          <a:p>
            <a:r>
              <a:rPr lang="en-GB" dirty="0">
                <a:latin typeface="Calibri" panose="020F0502020204030204" pitchFamily="34" charset="0"/>
                <a:ea typeface="Calibri" panose="020F0502020204030204" pitchFamily="34" charset="0"/>
                <a:cs typeface="Calibri" panose="020F0502020204030204" pitchFamily="34" charset="0"/>
              </a:rPr>
              <a:t>Established vide Uttarakhand Act No. 10 of 2023</a:t>
            </a:r>
          </a:p>
          <a:p>
            <a:r>
              <a:rPr lang="en-IN" dirty="0">
                <a:latin typeface="Calibri" panose="020F0502020204030204" pitchFamily="34" charset="0"/>
                <a:ea typeface="Calibri" panose="020F0502020204030204" pitchFamily="34" charset="0"/>
                <a:cs typeface="Calibri" panose="020F0502020204030204" pitchFamily="34" charset="0"/>
              </a:rPr>
              <a:t>Recognised by UGC under Section 2(f) of the UGC Act, 1956</a:t>
            </a:r>
          </a:p>
          <a:p>
            <a:pPr>
              <a:lnSpc>
                <a:spcPct val="150000"/>
              </a:lnSpc>
            </a:pPr>
            <a:r>
              <a:rPr lang="en-IN" b="1" i="1" spc="150" dirty="0">
                <a:solidFill>
                  <a:schemeClr val="bg1"/>
                </a:solidFill>
                <a:latin typeface="Calibri" panose="020F0502020204030204" pitchFamily="34" charset="0"/>
                <a:ea typeface="Calibri" panose="020F0502020204030204" pitchFamily="34" charset="0"/>
                <a:cs typeface="Calibri" panose="020F0502020204030204" pitchFamily="34" charset="0"/>
              </a:rPr>
              <a:t>dituniversity.edu.in</a:t>
            </a:r>
          </a:p>
        </p:txBody>
      </p:sp>
      <p:sp>
        <p:nvSpPr>
          <p:cNvPr id="7" name="Slide Number Placeholder 6">
            <a:extLst>
              <a:ext uri="{FF2B5EF4-FFF2-40B4-BE49-F238E27FC236}">
                <a16:creationId xmlns:a16="http://schemas.microsoft.com/office/drawing/2014/main" id="{F6201975-E8BF-6FAB-BAD8-E25B477BF1F4}"/>
              </a:ext>
            </a:extLst>
          </p:cNvPr>
          <p:cNvSpPr>
            <a:spLocks noGrp="1" noRot="1" noMove="1" noResize="1" noEditPoints="1" noAdjustHandles="1" noChangeArrowheads="1" noChangeShapeType="1"/>
          </p:cNvSpPr>
          <p:nvPr>
            <p:ph type="sldNum" sz="quarter" idx="12"/>
          </p:nvPr>
        </p:nvSpPr>
        <p:spPr/>
        <p:txBody>
          <a:bodyPr/>
          <a:lstStyle/>
          <a:p>
            <a:fld id="{0D4B6295-80BB-4FCB-92B1-AA444A4CA137}" type="slidenum">
              <a:rPr lang="en-IN" smtClean="0"/>
              <a:t>3</a:t>
            </a:fld>
            <a:endParaRPr lang="en-IN" dirty="0"/>
          </a:p>
        </p:txBody>
      </p:sp>
      <p:cxnSp>
        <p:nvCxnSpPr>
          <p:cNvPr id="9" name="Straight Connector 8">
            <a:extLst>
              <a:ext uri="{FF2B5EF4-FFF2-40B4-BE49-F238E27FC236}">
                <a16:creationId xmlns:a16="http://schemas.microsoft.com/office/drawing/2014/main" id="{5C6A8325-D536-9B12-4787-810742F3023A}"/>
              </a:ext>
            </a:extLst>
          </p:cNvPr>
          <p:cNvCxnSpPr>
            <a:cxnSpLocks noGrp="1" noRot="1" noMove="1" noResize="1" noEditPoints="1" noAdjustHandles="1" noChangeArrowheads="1" noChangeShapeType="1"/>
          </p:cNvCxnSpPr>
          <p:nvPr/>
        </p:nvCxnSpPr>
        <p:spPr>
          <a:xfrm>
            <a:off x="0" y="48466"/>
            <a:ext cx="12192000" cy="0"/>
          </a:xfrm>
          <a:prstGeom prst="line">
            <a:avLst/>
          </a:prstGeom>
          <a:ln w="76200">
            <a:solidFill>
              <a:srgbClr val="D5DE2F"/>
            </a:solidFill>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7375174F-5106-FAF7-6FCD-C757A82FD70E}"/>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90575" y="48466"/>
            <a:ext cx="1542857" cy="1428571"/>
          </a:xfrm>
          <a:prstGeom prst="rect">
            <a:avLst/>
          </a:prstGeom>
        </p:spPr>
      </p:pic>
      <p:sp>
        <p:nvSpPr>
          <p:cNvPr id="8" name="Content Placeholder 3">
            <a:extLst>
              <a:ext uri="{FF2B5EF4-FFF2-40B4-BE49-F238E27FC236}">
                <a16:creationId xmlns:a16="http://schemas.microsoft.com/office/drawing/2014/main" id="{49C84ACA-BD3F-052C-A3BE-E587453F71AF}"/>
              </a:ext>
            </a:extLst>
          </p:cNvPr>
          <p:cNvSpPr txBox="1">
            <a:spLocks/>
          </p:cNvSpPr>
          <p:nvPr/>
        </p:nvSpPr>
        <p:spPr>
          <a:xfrm>
            <a:off x="1533236" y="962193"/>
            <a:ext cx="9143999" cy="422323"/>
          </a:xfrm>
          <a:prstGeom prst="rect">
            <a:avLst/>
          </a:prstGeom>
        </p:spPr>
        <p:txBody>
          <a:bodyPr>
            <a:normAutofit fontScale="9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dirty="0">
                <a:effectLst/>
                <a:latin typeface="Calibri" panose="020F0502020204030204" pitchFamily="34" charset="0"/>
                <a:ea typeface="Calibri" panose="020F0502020204030204" pitchFamily="34" charset="0"/>
                <a:cs typeface="Calibri" panose="020F0502020204030204" pitchFamily="34" charset="0"/>
              </a:rPr>
              <a:t>Previous Research and Projects</a:t>
            </a:r>
            <a:endParaRPr lang="en-US" sz="2800" b="1" dirty="0">
              <a:latin typeface="Calibri" panose="020F0502020204030204" pitchFamily="34" charset="0"/>
              <a:ea typeface="Calibri" panose="020F0502020204030204" pitchFamily="34" charset="0"/>
              <a:cs typeface="Calibri" panose="020F0502020204030204" pitchFamily="34" charset="0"/>
            </a:endParaRPr>
          </a:p>
          <a:p>
            <a:pPr algn="ctr"/>
            <a:endPar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cxnSp>
        <p:nvCxnSpPr>
          <p:cNvPr id="11" name="Straight Connector 10">
            <a:extLst>
              <a:ext uri="{FF2B5EF4-FFF2-40B4-BE49-F238E27FC236}">
                <a16:creationId xmlns:a16="http://schemas.microsoft.com/office/drawing/2014/main" id="{3A819600-4664-F592-52CB-910A0B20578D}"/>
              </a:ext>
            </a:extLst>
          </p:cNvPr>
          <p:cNvCxnSpPr>
            <a:cxnSpLocks/>
          </p:cNvCxnSpPr>
          <p:nvPr/>
        </p:nvCxnSpPr>
        <p:spPr>
          <a:xfrm>
            <a:off x="1644073" y="1394691"/>
            <a:ext cx="8913091" cy="0"/>
          </a:xfrm>
          <a:prstGeom prst="line">
            <a:avLst/>
          </a:prstGeom>
          <a:ln/>
          <a:effectLst>
            <a:glow rad="50800">
              <a:schemeClr val="accent1">
                <a:lumMod val="60000"/>
                <a:lumOff val="40000"/>
                <a:alpha val="44000"/>
              </a:schemeClr>
            </a:glow>
          </a:effectLst>
        </p:spPr>
        <p:style>
          <a:lnRef idx="2">
            <a:schemeClr val="accent4"/>
          </a:lnRef>
          <a:fillRef idx="0">
            <a:schemeClr val="accent4"/>
          </a:fillRef>
          <a:effectRef idx="1">
            <a:schemeClr val="accent4"/>
          </a:effectRef>
          <a:fontRef idx="minor">
            <a:schemeClr val="tx1"/>
          </a:fontRef>
        </p:style>
      </p:cxnSp>
      <p:sp>
        <p:nvSpPr>
          <p:cNvPr id="10" name="TextBox 9">
            <a:extLst>
              <a:ext uri="{FF2B5EF4-FFF2-40B4-BE49-F238E27FC236}">
                <a16:creationId xmlns:a16="http://schemas.microsoft.com/office/drawing/2014/main" id="{D3847DFB-E1F1-483A-C7EE-471CF1A8C9C4}"/>
              </a:ext>
            </a:extLst>
          </p:cNvPr>
          <p:cNvSpPr txBox="1"/>
          <p:nvPr/>
        </p:nvSpPr>
        <p:spPr>
          <a:xfrm>
            <a:off x="263602" y="1792155"/>
            <a:ext cx="11809197" cy="4093428"/>
          </a:xfrm>
          <a:prstGeom prst="rect">
            <a:avLst/>
          </a:prstGeom>
          <a:noFill/>
        </p:spPr>
        <p:txBody>
          <a:bodyPr wrap="square" rtlCol="0">
            <a:spAutoFit/>
          </a:bodyPr>
          <a:lstStyle/>
          <a:p>
            <a:pPr marL="342900" indent="-342900">
              <a:buFont typeface="Wingdings" panose="05000000000000000000" pitchFamily="2" charset="2"/>
              <a:buChar char="Ø"/>
            </a:pPr>
            <a:r>
              <a:rPr lang="en-US" sz="20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Title</a:t>
            </a:r>
            <a:r>
              <a:rPr lang="en-US" sz="20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 "Predicting Disease Risks from Highly Imbalanced Data Using Random Forest"</a:t>
            </a:r>
            <a:br>
              <a:rPr lang="en-US" sz="2000" dirty="0">
                <a:latin typeface="Calibri" panose="020F0502020204030204" pitchFamily="34" charset="0"/>
                <a:ea typeface="Calibri" panose="020F0502020204030204" pitchFamily="34" charset="0"/>
                <a:cs typeface="Calibri" panose="020F0502020204030204" pitchFamily="34" charset="0"/>
              </a:rPr>
            </a:br>
            <a:r>
              <a:rPr lang="en-US" sz="20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Authors</a:t>
            </a:r>
            <a:r>
              <a:rPr lang="en-US" sz="20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 Jin Zhu, Ehsan </a:t>
            </a:r>
            <a:r>
              <a:rPr lang="en-US" sz="2000" b="0" i="0" dirty="0">
                <a:effectLst/>
                <a:latin typeface="Calibri" panose="020F0502020204030204" pitchFamily="34" charset="0"/>
                <a:ea typeface="Calibri" panose="020F0502020204030204" pitchFamily="34" charset="0"/>
                <a:cs typeface="Calibri" panose="020F0502020204030204" pitchFamily="34" charset="0"/>
              </a:rPr>
              <a:t>Adeli</a:t>
            </a:r>
            <a:r>
              <a:rPr lang="en-US" sz="20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 </a:t>
            </a:r>
            <a:r>
              <a:rPr lang="en-US" sz="2000" b="0" i="0" dirty="0" err="1">
                <a:solidFill>
                  <a:srgbClr val="0D0D0D"/>
                </a:solidFill>
                <a:effectLst/>
                <a:latin typeface="Calibri" panose="020F0502020204030204" pitchFamily="34" charset="0"/>
                <a:ea typeface="Calibri" panose="020F0502020204030204" pitchFamily="34" charset="0"/>
                <a:cs typeface="Calibri" panose="020F0502020204030204" pitchFamily="34" charset="0"/>
              </a:rPr>
              <a:t>Suhong</a:t>
            </a:r>
            <a:r>
              <a:rPr lang="en-US" sz="20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 Jin</a:t>
            </a:r>
          </a:p>
          <a:p>
            <a:pPr marL="342900" indent="-342900" algn="just">
              <a:buFont typeface="Wingdings" panose="05000000000000000000" pitchFamily="2" charset="2"/>
              <a:buChar char="Ø"/>
            </a:pPr>
            <a:r>
              <a:rPr lang="en-US" sz="20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Abstract</a:t>
            </a:r>
            <a:r>
              <a:rPr lang="en-US" sz="20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 This paper presents a method for predicting disease risks using electronic health records (EHRs), which include doctor prescriptions among other data. The authors utilize random forest classifiers and address the challenge of imbalanced data to improve prediction performance.</a:t>
            </a:r>
          </a:p>
          <a:p>
            <a:pPr marL="342900" indent="-342900">
              <a:buFont typeface="Wingdings" panose="05000000000000000000" pitchFamily="2" charset="2"/>
              <a:buChar char="Ø"/>
            </a:pPr>
            <a:endParaRPr lang="en-US" sz="20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r>
              <a:rPr lang="en-US" sz="20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Title</a:t>
            </a:r>
            <a:r>
              <a:rPr lang="en-US" sz="20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 "Predicting Health Status from Electronic Health Records: A Deep Learning Approach"</a:t>
            </a:r>
            <a:br>
              <a:rPr lang="en-US" sz="2000" dirty="0">
                <a:latin typeface="Calibri" panose="020F0502020204030204" pitchFamily="34" charset="0"/>
                <a:ea typeface="Calibri" panose="020F0502020204030204" pitchFamily="34" charset="0"/>
                <a:cs typeface="Calibri" panose="020F0502020204030204" pitchFamily="34" charset="0"/>
              </a:rPr>
            </a:br>
            <a:r>
              <a:rPr lang="en-US" sz="20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Authors</a:t>
            </a:r>
            <a:r>
              <a:rPr lang="en-US" sz="20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 Harini Suresh, Sydney E. Li, Wei Zhang</a:t>
            </a:r>
          </a:p>
          <a:p>
            <a:pPr marL="342900" indent="-342900" algn="just">
              <a:buFont typeface="Wingdings" panose="05000000000000000000" pitchFamily="2" charset="2"/>
              <a:buChar char="Ø"/>
            </a:pPr>
            <a:r>
              <a:rPr lang="en-US" sz="20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Abstract</a:t>
            </a:r>
            <a:r>
              <a:rPr lang="en-US" sz="20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 In this paper, the authors propose a deep learning approach to predict patient health status from electronic health records, including doctor prescriptions. They use recurrent neural networks (RNNs) and convolutional neural networks (CNNs) to model sequential patient data and achieve promising results.</a:t>
            </a:r>
            <a:endParaRPr lang="en-US" sz="2000" dirty="0">
              <a:solidFill>
                <a:srgbClr val="0D0D0D"/>
              </a:solidFill>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endParaRPr lang="en-US" sz="20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50258F3B-DC16-F8A4-E96D-FBE46569E953}"/>
              </a:ext>
            </a:extLst>
          </p:cNvPr>
          <p:cNvSpPr txBox="1"/>
          <p:nvPr/>
        </p:nvSpPr>
        <p:spPr>
          <a:xfrm>
            <a:off x="688157" y="3535052"/>
            <a:ext cx="8880050" cy="400110"/>
          </a:xfrm>
          <a:prstGeom prst="rect">
            <a:avLst/>
          </a:prstGeom>
          <a:noFill/>
        </p:spPr>
        <p:txBody>
          <a:bodyPr wrap="square" rtlCol="0">
            <a:spAutoFit/>
          </a:bodyPr>
          <a:lstStyle/>
          <a:p>
            <a:endParaRPr lang="en-IN" sz="2000" dirty="0"/>
          </a:p>
        </p:txBody>
      </p:sp>
    </p:spTree>
    <p:extLst>
      <p:ext uri="{BB962C8B-B14F-4D97-AF65-F5344CB8AC3E}">
        <p14:creationId xmlns:p14="http://schemas.microsoft.com/office/powerpoint/2010/main" val="2816092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AA7A84D8-8D75-EBBD-CB28-243E347E1DE5}"/>
              </a:ext>
            </a:extLst>
          </p:cNvPr>
          <p:cNvCxnSpPr>
            <a:cxnSpLocks noGrp="1" noRot="1" noMove="1" noResize="1" noEditPoints="1" noAdjustHandles="1" noChangeArrowheads="1" noChangeShapeType="1"/>
          </p:cNvCxnSpPr>
          <p:nvPr/>
        </p:nvCxnSpPr>
        <p:spPr>
          <a:xfrm>
            <a:off x="0" y="6764897"/>
            <a:ext cx="12192000" cy="0"/>
          </a:xfrm>
          <a:prstGeom prst="line">
            <a:avLst/>
          </a:prstGeom>
          <a:ln w="234950">
            <a:solidFill>
              <a:srgbClr val="003371"/>
            </a:solidFill>
          </a:ln>
        </p:spPr>
        <p:style>
          <a:lnRef idx="2">
            <a:schemeClr val="accent1"/>
          </a:lnRef>
          <a:fillRef idx="0">
            <a:schemeClr val="accent1"/>
          </a:fillRef>
          <a:effectRef idx="1">
            <a:schemeClr val="accent1"/>
          </a:effectRef>
          <a:fontRef idx="minor">
            <a:schemeClr val="tx1"/>
          </a:fontRef>
        </p:style>
      </p:cxnSp>
      <p:pic>
        <p:nvPicPr>
          <p:cNvPr id="5" name="Picture 4" descr="A black and grey logo with a blue background&#10;&#10;Description automatically generated">
            <a:extLst>
              <a:ext uri="{FF2B5EF4-FFF2-40B4-BE49-F238E27FC236}">
                <a16:creationId xmlns:a16="http://schemas.microsoft.com/office/drawing/2014/main" id="{9931945E-075C-FE3C-BB9E-9D4CB12A9098}"/>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0990730" y="129829"/>
            <a:ext cx="1129552" cy="911172"/>
          </a:xfrm>
          <a:prstGeom prst="rect">
            <a:avLst/>
          </a:prstGeom>
        </p:spPr>
      </p:pic>
      <p:sp>
        <p:nvSpPr>
          <p:cNvPr id="6" name="Footer Placeholder 5">
            <a:extLst>
              <a:ext uri="{FF2B5EF4-FFF2-40B4-BE49-F238E27FC236}">
                <a16:creationId xmlns:a16="http://schemas.microsoft.com/office/drawing/2014/main" id="{A39F7768-BDF3-FB4A-95A5-655CAC58CFC2}"/>
              </a:ext>
            </a:extLst>
          </p:cNvPr>
          <p:cNvSpPr>
            <a:spLocks noGrp="1" noRot="1" noMove="1" noResize="1" noEditPoints="1" noAdjustHandles="1" noChangeArrowheads="1" noChangeShapeType="1"/>
          </p:cNvSpPr>
          <p:nvPr>
            <p:ph type="ftr" sz="quarter" idx="11"/>
          </p:nvPr>
        </p:nvSpPr>
        <p:spPr>
          <a:xfrm>
            <a:off x="0" y="6248401"/>
            <a:ext cx="12192000" cy="609599"/>
          </a:xfrm>
        </p:spPr>
        <p:txBody>
          <a:bodyPr/>
          <a:lstStyle/>
          <a:p>
            <a:r>
              <a:rPr lang="en-GB" dirty="0">
                <a:latin typeface="Calibri" panose="020F0502020204030204" pitchFamily="34" charset="0"/>
                <a:ea typeface="Calibri" panose="020F0502020204030204" pitchFamily="34" charset="0"/>
                <a:cs typeface="Calibri" panose="020F0502020204030204" pitchFamily="34" charset="0"/>
              </a:rPr>
              <a:t>Established vide Uttarakhand Act No. 10 of 2023</a:t>
            </a:r>
          </a:p>
          <a:p>
            <a:r>
              <a:rPr lang="en-IN" dirty="0">
                <a:latin typeface="Calibri" panose="020F0502020204030204" pitchFamily="34" charset="0"/>
                <a:ea typeface="Calibri" panose="020F0502020204030204" pitchFamily="34" charset="0"/>
                <a:cs typeface="Calibri" panose="020F0502020204030204" pitchFamily="34" charset="0"/>
              </a:rPr>
              <a:t>Recognised by UGC under Section 2(f) of the UGC Act, 1956</a:t>
            </a:r>
          </a:p>
          <a:p>
            <a:pPr>
              <a:lnSpc>
                <a:spcPct val="150000"/>
              </a:lnSpc>
            </a:pPr>
            <a:r>
              <a:rPr lang="en-IN" b="1" i="1" spc="150" dirty="0">
                <a:solidFill>
                  <a:schemeClr val="bg1"/>
                </a:solidFill>
                <a:latin typeface="Calibri" panose="020F0502020204030204" pitchFamily="34" charset="0"/>
                <a:ea typeface="Calibri" panose="020F0502020204030204" pitchFamily="34" charset="0"/>
                <a:cs typeface="Calibri" panose="020F0502020204030204" pitchFamily="34" charset="0"/>
              </a:rPr>
              <a:t>dituniversity.edu.in</a:t>
            </a:r>
          </a:p>
        </p:txBody>
      </p:sp>
      <p:sp>
        <p:nvSpPr>
          <p:cNvPr id="7" name="Slide Number Placeholder 6">
            <a:extLst>
              <a:ext uri="{FF2B5EF4-FFF2-40B4-BE49-F238E27FC236}">
                <a16:creationId xmlns:a16="http://schemas.microsoft.com/office/drawing/2014/main" id="{F6201975-E8BF-6FAB-BAD8-E25B477BF1F4}"/>
              </a:ext>
            </a:extLst>
          </p:cNvPr>
          <p:cNvSpPr>
            <a:spLocks noGrp="1" noRot="1" noMove="1" noResize="1" noEditPoints="1" noAdjustHandles="1" noChangeArrowheads="1" noChangeShapeType="1"/>
          </p:cNvSpPr>
          <p:nvPr>
            <p:ph type="sldNum" sz="quarter" idx="12"/>
          </p:nvPr>
        </p:nvSpPr>
        <p:spPr/>
        <p:txBody>
          <a:bodyPr/>
          <a:lstStyle/>
          <a:p>
            <a:fld id="{0D4B6295-80BB-4FCB-92B1-AA444A4CA137}" type="slidenum">
              <a:rPr lang="en-IN" smtClean="0"/>
              <a:t>4</a:t>
            </a:fld>
            <a:endParaRPr lang="en-IN" dirty="0"/>
          </a:p>
        </p:txBody>
      </p:sp>
      <p:cxnSp>
        <p:nvCxnSpPr>
          <p:cNvPr id="9" name="Straight Connector 8">
            <a:extLst>
              <a:ext uri="{FF2B5EF4-FFF2-40B4-BE49-F238E27FC236}">
                <a16:creationId xmlns:a16="http://schemas.microsoft.com/office/drawing/2014/main" id="{5C6A8325-D536-9B12-4787-810742F3023A}"/>
              </a:ext>
            </a:extLst>
          </p:cNvPr>
          <p:cNvCxnSpPr>
            <a:cxnSpLocks noGrp="1" noRot="1" noMove="1" noResize="1" noEditPoints="1" noAdjustHandles="1" noChangeArrowheads="1" noChangeShapeType="1"/>
          </p:cNvCxnSpPr>
          <p:nvPr/>
        </p:nvCxnSpPr>
        <p:spPr>
          <a:xfrm>
            <a:off x="0" y="48466"/>
            <a:ext cx="12192000" cy="0"/>
          </a:xfrm>
          <a:prstGeom prst="line">
            <a:avLst/>
          </a:prstGeom>
          <a:ln w="76200">
            <a:solidFill>
              <a:srgbClr val="D5DE2F"/>
            </a:solidFill>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7375174F-5106-FAF7-6FCD-C757A82FD70E}"/>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90575" y="48466"/>
            <a:ext cx="1542857" cy="1428571"/>
          </a:xfrm>
          <a:prstGeom prst="rect">
            <a:avLst/>
          </a:prstGeom>
        </p:spPr>
      </p:pic>
      <p:sp>
        <p:nvSpPr>
          <p:cNvPr id="25" name="Google Shape;206;p38">
            <a:extLst>
              <a:ext uri="{FF2B5EF4-FFF2-40B4-BE49-F238E27FC236}">
                <a16:creationId xmlns:a16="http://schemas.microsoft.com/office/drawing/2014/main" id="{294E29D8-EE51-EE72-A478-10464F68AFA4}"/>
              </a:ext>
            </a:extLst>
          </p:cNvPr>
          <p:cNvSpPr/>
          <p:nvPr/>
        </p:nvSpPr>
        <p:spPr>
          <a:xfrm>
            <a:off x="5584726" y="1891183"/>
            <a:ext cx="1182084" cy="1212005"/>
          </a:xfrm>
          <a:prstGeom prst="ellipse">
            <a:avLst/>
          </a:prstGeom>
          <a:noFill/>
          <a:ln w="19050" cap="flat" cmpd="sng">
            <a:solidFill>
              <a:srgbClr val="7030A0"/>
            </a:solidFill>
            <a:prstDash val="solid"/>
            <a:round/>
            <a:headEnd type="none" w="sm" len="sm"/>
            <a:tailEnd type="none" w="sm" len="sm"/>
          </a:ln>
          <a:effectLst>
            <a:glow rad="228600">
              <a:schemeClr val="accent1">
                <a:satMod val="175000"/>
                <a:alpha val="40000"/>
              </a:schemeClr>
            </a:glow>
            <a:outerShdw blurRad="71438" algn="bl" rotWithShape="0">
              <a:schemeClr val="lt1">
                <a:alpha val="5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07;p38">
            <a:extLst>
              <a:ext uri="{FF2B5EF4-FFF2-40B4-BE49-F238E27FC236}">
                <a16:creationId xmlns:a16="http://schemas.microsoft.com/office/drawing/2014/main" id="{95EADFA2-20AE-40A7-EA7F-D654539D896B}"/>
              </a:ext>
            </a:extLst>
          </p:cNvPr>
          <p:cNvSpPr/>
          <p:nvPr/>
        </p:nvSpPr>
        <p:spPr>
          <a:xfrm>
            <a:off x="9151641" y="1913893"/>
            <a:ext cx="1182084" cy="1212004"/>
          </a:xfrm>
          <a:prstGeom prst="ellipse">
            <a:avLst/>
          </a:prstGeom>
          <a:noFill/>
          <a:ln w="19050" cap="flat" cmpd="sng">
            <a:solidFill>
              <a:srgbClr val="7030A0"/>
            </a:solidFill>
            <a:prstDash val="solid"/>
            <a:round/>
            <a:headEnd type="none" w="sm" len="sm"/>
            <a:tailEnd type="none" w="sm" len="sm"/>
          </a:ln>
          <a:effectLst>
            <a:glow rad="228600">
              <a:schemeClr val="accent1">
                <a:satMod val="175000"/>
                <a:alpha val="40000"/>
              </a:schemeClr>
            </a:glow>
            <a:outerShdw blurRad="71438" algn="bl" rotWithShape="0">
              <a:schemeClr val="lt1">
                <a:alpha val="5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08;p38">
            <a:extLst>
              <a:ext uri="{FF2B5EF4-FFF2-40B4-BE49-F238E27FC236}">
                <a16:creationId xmlns:a16="http://schemas.microsoft.com/office/drawing/2014/main" id="{7700CFA1-7145-8970-6A40-F7CEA9E3805E}"/>
              </a:ext>
            </a:extLst>
          </p:cNvPr>
          <p:cNvSpPr/>
          <p:nvPr/>
        </p:nvSpPr>
        <p:spPr>
          <a:xfrm>
            <a:off x="1833961" y="1891183"/>
            <a:ext cx="1182084" cy="1212017"/>
          </a:xfrm>
          <a:prstGeom prst="ellipse">
            <a:avLst/>
          </a:prstGeom>
          <a:noFill/>
          <a:ln w="19050" cap="flat" cmpd="sng">
            <a:solidFill>
              <a:srgbClr val="7030A0"/>
            </a:solidFill>
            <a:prstDash val="solid"/>
            <a:round/>
            <a:headEnd type="none" w="sm" len="sm"/>
            <a:tailEnd type="none" w="sm" len="sm"/>
          </a:ln>
          <a:effectLst>
            <a:glow rad="228600">
              <a:schemeClr val="accent1">
                <a:satMod val="175000"/>
                <a:alpha val="40000"/>
              </a:schemeClr>
            </a:glow>
            <a:outerShdw blurRad="71438" algn="bl" rotWithShape="0">
              <a:schemeClr val="lt1">
                <a:alpha val="5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210;p38">
            <a:extLst>
              <a:ext uri="{FF2B5EF4-FFF2-40B4-BE49-F238E27FC236}">
                <a16:creationId xmlns:a16="http://schemas.microsoft.com/office/drawing/2014/main" id="{FC5C45D8-FCCC-60D5-25BE-458C16D81A61}"/>
              </a:ext>
            </a:extLst>
          </p:cNvPr>
          <p:cNvSpPr txBox="1">
            <a:spLocks/>
          </p:cNvSpPr>
          <p:nvPr/>
        </p:nvSpPr>
        <p:spPr>
          <a:xfrm>
            <a:off x="938685" y="3381886"/>
            <a:ext cx="3078806" cy="449114"/>
          </a:xfrm>
          <a:prstGeom prst="rect">
            <a:avLst/>
          </a:prstGeom>
        </p:spPr>
        <p:txBody>
          <a:bodyPr spcFirstLastPara="1" vert="horz" wrap="square" lIns="91425" tIns="91425" rIns="91425" bIns="91425"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pPr>
            <a:r>
              <a:rPr lang="en-IN" sz="2400" b="1" dirty="0">
                <a:latin typeface="Calibri" panose="020F0502020204030204" pitchFamily="34" charset="0"/>
                <a:ea typeface="Calibri" panose="020F0502020204030204" pitchFamily="34" charset="0"/>
                <a:cs typeface="Calibri" panose="020F0502020204030204" pitchFamily="34" charset="0"/>
              </a:rPr>
              <a:t>Financially Feasible</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sp>
        <p:nvSpPr>
          <p:cNvPr id="32" name="Google Shape;212;p38">
            <a:extLst>
              <a:ext uri="{FF2B5EF4-FFF2-40B4-BE49-F238E27FC236}">
                <a16:creationId xmlns:a16="http://schemas.microsoft.com/office/drawing/2014/main" id="{028A040D-559C-7DDA-F249-15730F088441}"/>
              </a:ext>
            </a:extLst>
          </p:cNvPr>
          <p:cNvSpPr txBox="1">
            <a:spLocks/>
          </p:cNvSpPr>
          <p:nvPr/>
        </p:nvSpPr>
        <p:spPr>
          <a:xfrm>
            <a:off x="4808497" y="3403702"/>
            <a:ext cx="2687135" cy="428178"/>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GB" sz="2400" b="1" dirty="0">
                <a:latin typeface="Calibri" panose="020F0502020204030204" pitchFamily="34" charset="0"/>
                <a:ea typeface="Calibri" panose="020F0502020204030204" pitchFamily="34" charset="0"/>
                <a:cs typeface="Calibri" panose="020F0502020204030204" pitchFamily="34" charset="0"/>
              </a:rPr>
              <a:t>Socially Feasible</a:t>
            </a:r>
          </a:p>
        </p:txBody>
      </p:sp>
      <p:sp>
        <p:nvSpPr>
          <p:cNvPr id="33" name="Google Shape;214;p38">
            <a:extLst>
              <a:ext uri="{FF2B5EF4-FFF2-40B4-BE49-F238E27FC236}">
                <a16:creationId xmlns:a16="http://schemas.microsoft.com/office/drawing/2014/main" id="{77A7149E-DC9D-FB12-8AF8-D0D0FA86215E}"/>
              </a:ext>
            </a:extLst>
          </p:cNvPr>
          <p:cNvSpPr txBox="1">
            <a:spLocks/>
          </p:cNvSpPr>
          <p:nvPr/>
        </p:nvSpPr>
        <p:spPr>
          <a:xfrm>
            <a:off x="8286638" y="3299661"/>
            <a:ext cx="3235121" cy="5277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IN" sz="2400" b="1" dirty="0">
                <a:latin typeface="Calibri" panose="020F0502020204030204" pitchFamily="34" charset="0"/>
                <a:ea typeface="Calibri" panose="020F0502020204030204" pitchFamily="34" charset="0"/>
                <a:cs typeface="Calibri" panose="020F0502020204030204" pitchFamily="34" charset="0"/>
              </a:rPr>
              <a:t>Technical Feasibility</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sp>
        <p:nvSpPr>
          <p:cNvPr id="34" name="Google Shape;209;p38">
            <a:extLst>
              <a:ext uri="{FF2B5EF4-FFF2-40B4-BE49-F238E27FC236}">
                <a16:creationId xmlns:a16="http://schemas.microsoft.com/office/drawing/2014/main" id="{8EB774CC-C6B3-8EA9-8C60-F4AE16DB86BE}"/>
              </a:ext>
            </a:extLst>
          </p:cNvPr>
          <p:cNvSpPr txBox="1">
            <a:spLocks/>
          </p:cNvSpPr>
          <p:nvPr/>
        </p:nvSpPr>
        <p:spPr>
          <a:xfrm>
            <a:off x="1762952" y="359730"/>
            <a:ext cx="8376129" cy="796715"/>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IN" sz="4000" b="1" spc="600" dirty="0">
                <a:latin typeface="Calibri" panose="020F0502020204030204" pitchFamily="34" charset="0"/>
                <a:ea typeface="Calibri" panose="020F0502020204030204" pitchFamily="34" charset="0"/>
                <a:cs typeface="Calibri" panose="020F0502020204030204" pitchFamily="34" charset="0"/>
              </a:rPr>
              <a:t>Feasibility study </a:t>
            </a:r>
          </a:p>
        </p:txBody>
      </p:sp>
      <p:sp>
        <p:nvSpPr>
          <p:cNvPr id="35" name="Google Shape;211;p38">
            <a:extLst>
              <a:ext uri="{FF2B5EF4-FFF2-40B4-BE49-F238E27FC236}">
                <a16:creationId xmlns:a16="http://schemas.microsoft.com/office/drawing/2014/main" id="{4D2B16EF-D11C-2885-CD7A-89B52F02917C}"/>
              </a:ext>
            </a:extLst>
          </p:cNvPr>
          <p:cNvSpPr txBox="1">
            <a:spLocks noGrp="1"/>
          </p:cNvSpPr>
          <p:nvPr>
            <p:ph type="subTitle" idx="1"/>
          </p:nvPr>
        </p:nvSpPr>
        <p:spPr>
          <a:xfrm>
            <a:off x="938685" y="3959047"/>
            <a:ext cx="3078806" cy="1488801"/>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2000" dirty="0">
                <a:latin typeface="Calibri" panose="020F0502020204030204" pitchFamily="34" charset="0"/>
                <a:ea typeface="Calibri" panose="020F0502020204030204" pitchFamily="34" charset="0"/>
                <a:cs typeface="Calibri" panose="020F0502020204030204" pitchFamily="34" charset="0"/>
              </a:rPr>
              <a:t>20 dollar per hour runtime cost. </a:t>
            </a:r>
            <a:r>
              <a:rPr lang="en-US" sz="20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Based on our analysis</a:t>
            </a:r>
            <a:r>
              <a:rPr lang="en-US" sz="2000" dirty="0">
                <a:latin typeface="Calibri" panose="020F0502020204030204" pitchFamily="34" charset="0"/>
                <a:ea typeface="Calibri" panose="020F0502020204030204" pitchFamily="34" charset="0"/>
                <a:cs typeface="Calibri" panose="020F0502020204030204" pitchFamily="34" charset="0"/>
              </a:rPr>
              <a:t>  operating and hosting this service is financially advantageous.</a:t>
            </a:r>
          </a:p>
          <a:p>
            <a:pPr marL="0" lvl="0" indent="0" rtl="0">
              <a:spcBef>
                <a:spcPts val="0"/>
              </a:spcBef>
              <a:spcAft>
                <a:spcPts val="0"/>
              </a:spcAft>
              <a:buNone/>
            </a:pPr>
            <a:endParaRPr sz="2000" dirty="0">
              <a:latin typeface="Calibri" panose="020F0502020204030204" pitchFamily="34" charset="0"/>
              <a:ea typeface="Calibri" panose="020F0502020204030204" pitchFamily="34" charset="0"/>
              <a:cs typeface="Calibri" panose="020F0502020204030204" pitchFamily="34" charset="0"/>
            </a:endParaRPr>
          </a:p>
        </p:txBody>
      </p:sp>
      <p:sp>
        <p:nvSpPr>
          <p:cNvPr id="36" name="Google Shape;213;p38">
            <a:extLst>
              <a:ext uri="{FF2B5EF4-FFF2-40B4-BE49-F238E27FC236}">
                <a16:creationId xmlns:a16="http://schemas.microsoft.com/office/drawing/2014/main" id="{30584BAD-E787-9CA2-5B76-29EC8656F7AE}"/>
              </a:ext>
            </a:extLst>
          </p:cNvPr>
          <p:cNvSpPr txBox="1">
            <a:spLocks/>
          </p:cNvSpPr>
          <p:nvPr/>
        </p:nvSpPr>
        <p:spPr>
          <a:xfrm>
            <a:off x="4358625" y="3959441"/>
            <a:ext cx="3682716" cy="1343849"/>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0"/>
              </a:spcBef>
              <a:buFont typeface="Arial" panose="020B0604020202020204" pitchFamily="34" charset="0"/>
              <a:buNone/>
            </a:pPr>
            <a:r>
              <a:rPr lang="en-US" sz="20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There's a big chance people will embrace this product fast because it makes the work easy and reduce the time</a:t>
            </a:r>
            <a:endParaRPr lang="en-GB" sz="2000" dirty="0">
              <a:latin typeface="Calibri" panose="020F0502020204030204" pitchFamily="34" charset="0"/>
              <a:ea typeface="Calibri" panose="020F0502020204030204" pitchFamily="34" charset="0"/>
              <a:cs typeface="Calibri" panose="020F0502020204030204" pitchFamily="34" charset="0"/>
            </a:endParaRPr>
          </a:p>
        </p:txBody>
      </p:sp>
      <p:sp>
        <p:nvSpPr>
          <p:cNvPr id="37" name="Google Shape;215;p38">
            <a:extLst>
              <a:ext uri="{FF2B5EF4-FFF2-40B4-BE49-F238E27FC236}">
                <a16:creationId xmlns:a16="http://schemas.microsoft.com/office/drawing/2014/main" id="{E7156405-294C-9D21-6360-7ADB353A64F7}"/>
              </a:ext>
            </a:extLst>
          </p:cNvPr>
          <p:cNvSpPr txBox="1">
            <a:spLocks/>
          </p:cNvSpPr>
          <p:nvPr/>
        </p:nvSpPr>
        <p:spPr>
          <a:xfrm>
            <a:off x="8122023" y="3959046"/>
            <a:ext cx="3399736" cy="1482063"/>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0"/>
              </a:spcBef>
              <a:buFont typeface="Arial" panose="020B0604020202020204" pitchFamily="34" charset="0"/>
              <a:buNone/>
            </a:pPr>
            <a:r>
              <a:rPr lang="en-GB" sz="2000" dirty="0">
                <a:latin typeface="Calibri" panose="020F0502020204030204" pitchFamily="34" charset="0"/>
                <a:ea typeface="Calibri" panose="020F0502020204030204" pitchFamily="34" charset="0"/>
                <a:cs typeface="Calibri" panose="020F0502020204030204" pitchFamily="34" charset="0"/>
              </a:rPr>
              <a:t>6gb VRAM, 16gb RAM, 16 core CPU.</a:t>
            </a:r>
            <a:r>
              <a:rPr lang="en-US" sz="2000" dirty="0">
                <a:latin typeface="Calibri" panose="020F0502020204030204" pitchFamily="34" charset="0"/>
                <a:ea typeface="Calibri" panose="020F0502020204030204" pitchFamily="34" charset="0"/>
                <a:cs typeface="Calibri" panose="020F0502020204030204" pitchFamily="34" charset="0"/>
              </a:rPr>
              <a:t>Thorough research efforts    have confirmed the technical feasibility of this product, guaranteeing its technological viability.</a:t>
            </a:r>
            <a:endParaRPr lang="en-GB" sz="2000" dirty="0">
              <a:latin typeface="Calibri" panose="020F0502020204030204" pitchFamily="34" charset="0"/>
              <a:ea typeface="Calibri" panose="020F0502020204030204" pitchFamily="34" charset="0"/>
              <a:cs typeface="Calibri" panose="020F0502020204030204" pitchFamily="34" charset="0"/>
            </a:endParaRPr>
          </a:p>
        </p:txBody>
      </p:sp>
      <p:cxnSp>
        <p:nvCxnSpPr>
          <p:cNvPr id="38" name="Google Shape;232;p38">
            <a:extLst>
              <a:ext uri="{FF2B5EF4-FFF2-40B4-BE49-F238E27FC236}">
                <a16:creationId xmlns:a16="http://schemas.microsoft.com/office/drawing/2014/main" id="{5FA67CF8-DD98-907C-9815-7B2FA94577F6}"/>
              </a:ext>
            </a:extLst>
          </p:cNvPr>
          <p:cNvCxnSpPr>
            <a:cxnSpLocks/>
          </p:cNvCxnSpPr>
          <p:nvPr/>
        </p:nvCxnSpPr>
        <p:spPr>
          <a:xfrm>
            <a:off x="1809453" y="3939693"/>
            <a:ext cx="1337158" cy="0"/>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cxnSp>
        <p:nvCxnSpPr>
          <p:cNvPr id="40" name="Google Shape;232;p38">
            <a:extLst>
              <a:ext uri="{FF2B5EF4-FFF2-40B4-BE49-F238E27FC236}">
                <a16:creationId xmlns:a16="http://schemas.microsoft.com/office/drawing/2014/main" id="{06FECC51-BC66-4E69-E523-2838081C8F47}"/>
              </a:ext>
            </a:extLst>
          </p:cNvPr>
          <p:cNvCxnSpPr>
            <a:cxnSpLocks/>
          </p:cNvCxnSpPr>
          <p:nvPr/>
        </p:nvCxnSpPr>
        <p:spPr>
          <a:xfrm>
            <a:off x="9207706" y="3939693"/>
            <a:ext cx="1262657" cy="0"/>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cxnSp>
        <p:nvCxnSpPr>
          <p:cNvPr id="41" name="Google Shape;232;p38">
            <a:extLst>
              <a:ext uri="{FF2B5EF4-FFF2-40B4-BE49-F238E27FC236}">
                <a16:creationId xmlns:a16="http://schemas.microsoft.com/office/drawing/2014/main" id="{3EEC93E1-A85B-2CC1-D34C-14059C698456}"/>
              </a:ext>
            </a:extLst>
          </p:cNvPr>
          <p:cNvCxnSpPr>
            <a:cxnSpLocks/>
          </p:cNvCxnSpPr>
          <p:nvPr/>
        </p:nvCxnSpPr>
        <p:spPr>
          <a:xfrm>
            <a:off x="5548866" y="3946761"/>
            <a:ext cx="1262657" cy="0"/>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pic>
        <p:nvPicPr>
          <p:cNvPr id="3" name="Picture 2">
            <a:extLst>
              <a:ext uri="{FF2B5EF4-FFF2-40B4-BE49-F238E27FC236}">
                <a16:creationId xmlns:a16="http://schemas.microsoft.com/office/drawing/2014/main" id="{5378CF41-15AB-3693-E5BD-FEFF036C2D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5715" y="1985205"/>
            <a:ext cx="1015448" cy="1015448"/>
          </a:xfrm>
          <a:prstGeom prst="rect">
            <a:avLst/>
          </a:prstGeom>
        </p:spPr>
      </p:pic>
      <p:pic>
        <p:nvPicPr>
          <p:cNvPr id="8" name="Picture 7">
            <a:extLst>
              <a:ext uri="{FF2B5EF4-FFF2-40B4-BE49-F238E27FC236}">
                <a16:creationId xmlns:a16="http://schemas.microsoft.com/office/drawing/2014/main" id="{866C0EF1-D4F8-FF71-D209-1CE03E2296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2628" y="2145002"/>
            <a:ext cx="686235" cy="686235"/>
          </a:xfrm>
          <a:prstGeom prst="rect">
            <a:avLst/>
          </a:prstGeom>
        </p:spPr>
      </p:pic>
      <p:pic>
        <p:nvPicPr>
          <p:cNvPr id="11" name="Picture 10">
            <a:extLst>
              <a:ext uri="{FF2B5EF4-FFF2-40B4-BE49-F238E27FC236}">
                <a16:creationId xmlns:a16="http://schemas.microsoft.com/office/drawing/2014/main" id="{E92CFC52-0721-FD46-BDC3-215F777A22A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20812" y="2038470"/>
            <a:ext cx="846773" cy="846773"/>
          </a:xfrm>
          <a:prstGeom prst="rect">
            <a:avLst/>
          </a:prstGeom>
        </p:spPr>
      </p:pic>
      <p:cxnSp>
        <p:nvCxnSpPr>
          <p:cNvPr id="2" name="Straight Connector 1">
            <a:extLst>
              <a:ext uri="{FF2B5EF4-FFF2-40B4-BE49-F238E27FC236}">
                <a16:creationId xmlns:a16="http://schemas.microsoft.com/office/drawing/2014/main" id="{2CA8B7AA-5E92-D73E-414C-45FFFB00C39F}"/>
              </a:ext>
            </a:extLst>
          </p:cNvPr>
          <p:cNvCxnSpPr>
            <a:cxnSpLocks/>
          </p:cNvCxnSpPr>
          <p:nvPr/>
        </p:nvCxnSpPr>
        <p:spPr>
          <a:xfrm>
            <a:off x="3146611" y="1156445"/>
            <a:ext cx="5463989" cy="0"/>
          </a:xfrm>
          <a:prstGeom prst="line">
            <a:avLst/>
          </a:prstGeom>
          <a:ln/>
          <a:effectLst>
            <a:glow rad="50800">
              <a:schemeClr val="accent1">
                <a:lumMod val="60000"/>
                <a:lumOff val="40000"/>
                <a:alpha val="44000"/>
              </a:schemeClr>
            </a:glow>
          </a:effectLst>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664034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AA7A84D8-8D75-EBBD-CB28-243E347E1DE5}"/>
              </a:ext>
            </a:extLst>
          </p:cNvPr>
          <p:cNvCxnSpPr>
            <a:cxnSpLocks noGrp="1" noRot="1" noMove="1" noResize="1" noEditPoints="1" noAdjustHandles="1" noChangeArrowheads="1" noChangeShapeType="1"/>
          </p:cNvCxnSpPr>
          <p:nvPr/>
        </p:nvCxnSpPr>
        <p:spPr>
          <a:xfrm>
            <a:off x="0" y="6764897"/>
            <a:ext cx="12192000" cy="0"/>
          </a:xfrm>
          <a:prstGeom prst="line">
            <a:avLst/>
          </a:prstGeom>
          <a:ln w="234950">
            <a:solidFill>
              <a:srgbClr val="003371"/>
            </a:solidFill>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BCB254B9-309F-A6AE-0698-8376A367340B}"/>
              </a:ext>
            </a:extLst>
          </p:cNvPr>
          <p:cNvSpPr>
            <a:spLocks noGrp="1"/>
          </p:cNvSpPr>
          <p:nvPr>
            <p:ph type="ctrTitle"/>
          </p:nvPr>
        </p:nvSpPr>
        <p:spPr>
          <a:xfrm>
            <a:off x="1443046" y="0"/>
            <a:ext cx="9144000" cy="921590"/>
          </a:xfrm>
        </p:spPr>
        <p:txBody>
          <a:bodyPr>
            <a:normAutofit/>
          </a:bodyPr>
          <a:lstStyle/>
          <a:p>
            <a:r>
              <a:rPr lang="en-GB" sz="4000" b="1" spc="300" dirty="0">
                <a:latin typeface="Calibri" panose="020F0502020204030204" pitchFamily="34" charset="0"/>
                <a:ea typeface="Calibri" panose="020F0502020204030204" pitchFamily="34" charset="0"/>
                <a:cs typeface="Calibri" panose="020F0502020204030204" pitchFamily="34" charset="0"/>
              </a:rPr>
              <a:t>Project Architecture</a:t>
            </a:r>
            <a:endParaRPr lang="en-IN" sz="4000" b="1" spc="3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descr="A black and grey logo with a blue background&#10;&#10;Description automatically generated">
            <a:extLst>
              <a:ext uri="{FF2B5EF4-FFF2-40B4-BE49-F238E27FC236}">
                <a16:creationId xmlns:a16="http://schemas.microsoft.com/office/drawing/2014/main" id="{9931945E-075C-FE3C-BB9E-9D4CB12A9098}"/>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0990730" y="129829"/>
            <a:ext cx="1129552" cy="911172"/>
          </a:xfrm>
          <a:prstGeom prst="rect">
            <a:avLst/>
          </a:prstGeom>
        </p:spPr>
      </p:pic>
      <p:sp>
        <p:nvSpPr>
          <p:cNvPr id="6" name="Footer Placeholder 5">
            <a:extLst>
              <a:ext uri="{FF2B5EF4-FFF2-40B4-BE49-F238E27FC236}">
                <a16:creationId xmlns:a16="http://schemas.microsoft.com/office/drawing/2014/main" id="{A39F7768-BDF3-FB4A-95A5-655CAC58CFC2}"/>
              </a:ext>
            </a:extLst>
          </p:cNvPr>
          <p:cNvSpPr>
            <a:spLocks noGrp="1" noRot="1" noMove="1" noResize="1" noEditPoints="1" noAdjustHandles="1" noChangeArrowheads="1" noChangeShapeType="1"/>
          </p:cNvSpPr>
          <p:nvPr>
            <p:ph type="ftr" sz="quarter" idx="11"/>
          </p:nvPr>
        </p:nvSpPr>
        <p:spPr>
          <a:xfrm>
            <a:off x="0" y="6248401"/>
            <a:ext cx="12192000" cy="609599"/>
          </a:xfrm>
        </p:spPr>
        <p:txBody>
          <a:bodyPr/>
          <a:lstStyle/>
          <a:p>
            <a:r>
              <a:rPr lang="en-GB" dirty="0">
                <a:latin typeface="Calibri" panose="020F0502020204030204" pitchFamily="34" charset="0"/>
                <a:ea typeface="Calibri" panose="020F0502020204030204" pitchFamily="34" charset="0"/>
                <a:cs typeface="Calibri" panose="020F0502020204030204" pitchFamily="34" charset="0"/>
              </a:rPr>
              <a:t>Established vide Uttarakhand Act No. 10 of 2023</a:t>
            </a:r>
          </a:p>
          <a:p>
            <a:r>
              <a:rPr lang="en-IN" dirty="0">
                <a:latin typeface="Calibri" panose="020F0502020204030204" pitchFamily="34" charset="0"/>
                <a:ea typeface="Calibri" panose="020F0502020204030204" pitchFamily="34" charset="0"/>
                <a:cs typeface="Calibri" panose="020F0502020204030204" pitchFamily="34" charset="0"/>
              </a:rPr>
              <a:t>Recognised by UGC under Section 2(f) of the UGC Act, 1956</a:t>
            </a:r>
          </a:p>
          <a:p>
            <a:pPr>
              <a:lnSpc>
                <a:spcPct val="150000"/>
              </a:lnSpc>
            </a:pPr>
            <a:r>
              <a:rPr lang="en-IN" b="1" i="1" spc="150" dirty="0">
                <a:solidFill>
                  <a:schemeClr val="bg1"/>
                </a:solidFill>
                <a:latin typeface="Calibri" panose="020F0502020204030204" pitchFamily="34" charset="0"/>
                <a:ea typeface="Calibri" panose="020F0502020204030204" pitchFamily="34" charset="0"/>
                <a:cs typeface="Calibri" panose="020F0502020204030204" pitchFamily="34" charset="0"/>
              </a:rPr>
              <a:t>dituniversity.edu.in</a:t>
            </a:r>
          </a:p>
        </p:txBody>
      </p:sp>
      <p:sp>
        <p:nvSpPr>
          <p:cNvPr id="7" name="Slide Number Placeholder 6">
            <a:extLst>
              <a:ext uri="{FF2B5EF4-FFF2-40B4-BE49-F238E27FC236}">
                <a16:creationId xmlns:a16="http://schemas.microsoft.com/office/drawing/2014/main" id="{F6201975-E8BF-6FAB-BAD8-E25B477BF1F4}"/>
              </a:ext>
            </a:extLst>
          </p:cNvPr>
          <p:cNvSpPr>
            <a:spLocks noGrp="1" noRot="1" noMove="1" noResize="1" noEditPoints="1" noAdjustHandles="1" noChangeArrowheads="1" noChangeShapeType="1"/>
          </p:cNvSpPr>
          <p:nvPr>
            <p:ph type="sldNum" sz="quarter" idx="12"/>
          </p:nvPr>
        </p:nvSpPr>
        <p:spPr/>
        <p:txBody>
          <a:bodyPr/>
          <a:lstStyle/>
          <a:p>
            <a:fld id="{0D4B6295-80BB-4FCB-92B1-AA444A4CA137}" type="slidenum">
              <a:rPr lang="en-IN" smtClean="0"/>
              <a:t>5</a:t>
            </a:fld>
            <a:endParaRPr lang="en-IN" dirty="0"/>
          </a:p>
        </p:txBody>
      </p:sp>
      <p:cxnSp>
        <p:nvCxnSpPr>
          <p:cNvPr id="9" name="Straight Connector 8">
            <a:extLst>
              <a:ext uri="{FF2B5EF4-FFF2-40B4-BE49-F238E27FC236}">
                <a16:creationId xmlns:a16="http://schemas.microsoft.com/office/drawing/2014/main" id="{5C6A8325-D536-9B12-4787-810742F3023A}"/>
              </a:ext>
            </a:extLst>
          </p:cNvPr>
          <p:cNvCxnSpPr>
            <a:cxnSpLocks noGrp="1" noRot="1" noMove="1" noResize="1" noEditPoints="1" noAdjustHandles="1" noChangeArrowheads="1" noChangeShapeType="1"/>
          </p:cNvCxnSpPr>
          <p:nvPr/>
        </p:nvCxnSpPr>
        <p:spPr>
          <a:xfrm>
            <a:off x="0" y="48466"/>
            <a:ext cx="12192000" cy="0"/>
          </a:xfrm>
          <a:prstGeom prst="line">
            <a:avLst/>
          </a:prstGeom>
          <a:ln w="76200">
            <a:solidFill>
              <a:srgbClr val="D5DE2F"/>
            </a:solidFill>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7375174F-5106-FAF7-6FCD-C757A82FD70E}"/>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90575" y="48466"/>
            <a:ext cx="1542857" cy="1428571"/>
          </a:xfrm>
          <a:prstGeom prst="rect">
            <a:avLst/>
          </a:prstGeom>
        </p:spPr>
      </p:pic>
      <p:pic>
        <p:nvPicPr>
          <p:cNvPr id="21" name="Picture 20">
            <a:extLst>
              <a:ext uri="{FF2B5EF4-FFF2-40B4-BE49-F238E27FC236}">
                <a16:creationId xmlns:a16="http://schemas.microsoft.com/office/drawing/2014/main" id="{00546A36-7D2A-7093-CA15-2C8BACC5D1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9055" y="1589427"/>
            <a:ext cx="10418618" cy="4441918"/>
          </a:xfrm>
          <a:prstGeom prst="rect">
            <a:avLst/>
          </a:prstGeom>
        </p:spPr>
      </p:pic>
      <p:cxnSp>
        <p:nvCxnSpPr>
          <p:cNvPr id="3" name="Straight Connector 2">
            <a:extLst>
              <a:ext uri="{FF2B5EF4-FFF2-40B4-BE49-F238E27FC236}">
                <a16:creationId xmlns:a16="http://schemas.microsoft.com/office/drawing/2014/main" id="{6430E95A-2099-2B10-EB67-9619B45ABF1A}"/>
              </a:ext>
            </a:extLst>
          </p:cNvPr>
          <p:cNvCxnSpPr>
            <a:cxnSpLocks/>
          </p:cNvCxnSpPr>
          <p:nvPr/>
        </p:nvCxnSpPr>
        <p:spPr>
          <a:xfrm>
            <a:off x="3077057" y="1003920"/>
            <a:ext cx="5907641" cy="0"/>
          </a:xfrm>
          <a:prstGeom prst="line">
            <a:avLst/>
          </a:prstGeom>
          <a:ln/>
          <a:effectLst>
            <a:glow rad="50800">
              <a:schemeClr val="accent1">
                <a:lumMod val="60000"/>
                <a:lumOff val="40000"/>
                <a:alpha val="44000"/>
              </a:schemeClr>
            </a:glow>
          </a:effectLst>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4100784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ABA7F58-C8DC-91D9-2179-78E8AE4656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6466" y="1098302"/>
            <a:ext cx="7630080" cy="5340063"/>
          </a:xfrm>
          <a:prstGeom prst="rect">
            <a:avLst/>
          </a:prstGeom>
        </p:spPr>
      </p:pic>
      <p:cxnSp>
        <p:nvCxnSpPr>
          <p:cNvPr id="14" name="Straight Connector 13">
            <a:extLst>
              <a:ext uri="{FF2B5EF4-FFF2-40B4-BE49-F238E27FC236}">
                <a16:creationId xmlns:a16="http://schemas.microsoft.com/office/drawing/2014/main" id="{AA7A84D8-8D75-EBBD-CB28-243E347E1DE5}"/>
              </a:ext>
            </a:extLst>
          </p:cNvPr>
          <p:cNvCxnSpPr>
            <a:cxnSpLocks noGrp="1" noRot="1" noMove="1" noResize="1" noEditPoints="1" noAdjustHandles="1" noChangeArrowheads="1" noChangeShapeType="1"/>
          </p:cNvCxnSpPr>
          <p:nvPr/>
        </p:nvCxnSpPr>
        <p:spPr>
          <a:xfrm>
            <a:off x="0" y="6764897"/>
            <a:ext cx="12192000" cy="0"/>
          </a:xfrm>
          <a:prstGeom prst="line">
            <a:avLst/>
          </a:prstGeom>
          <a:ln w="234950">
            <a:solidFill>
              <a:srgbClr val="003371"/>
            </a:solidFill>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BCB254B9-309F-A6AE-0698-8376A367340B}"/>
              </a:ext>
            </a:extLst>
          </p:cNvPr>
          <p:cNvSpPr>
            <a:spLocks noGrp="1"/>
          </p:cNvSpPr>
          <p:nvPr>
            <p:ph type="ctrTitle"/>
          </p:nvPr>
        </p:nvSpPr>
        <p:spPr>
          <a:xfrm>
            <a:off x="1524000" y="156230"/>
            <a:ext cx="9144000" cy="684279"/>
          </a:xfrm>
        </p:spPr>
        <p:txBody>
          <a:bodyPr>
            <a:normAutofit/>
          </a:bodyPr>
          <a:lstStyle/>
          <a:p>
            <a:r>
              <a:rPr lang="en-GB" sz="4000" b="1" dirty="0">
                <a:latin typeface="Calibri" panose="020F0502020204030204" pitchFamily="34" charset="0"/>
                <a:ea typeface="Calibri" panose="020F0502020204030204" pitchFamily="34" charset="0"/>
                <a:cs typeface="Calibri" panose="020F0502020204030204" pitchFamily="34" charset="0"/>
              </a:rPr>
              <a:t>AI MODELS </a:t>
            </a:r>
            <a:endParaRPr lang="en-IN" sz="4000" b="1"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descr="A black and grey logo with a blue background&#10;&#10;Description automatically generated">
            <a:extLst>
              <a:ext uri="{FF2B5EF4-FFF2-40B4-BE49-F238E27FC236}">
                <a16:creationId xmlns:a16="http://schemas.microsoft.com/office/drawing/2014/main" id="{9931945E-075C-FE3C-BB9E-9D4CB12A9098}"/>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10990730" y="129829"/>
            <a:ext cx="1129552" cy="911172"/>
          </a:xfrm>
          <a:prstGeom prst="rect">
            <a:avLst/>
          </a:prstGeom>
        </p:spPr>
      </p:pic>
      <p:sp>
        <p:nvSpPr>
          <p:cNvPr id="6" name="Footer Placeholder 5">
            <a:extLst>
              <a:ext uri="{FF2B5EF4-FFF2-40B4-BE49-F238E27FC236}">
                <a16:creationId xmlns:a16="http://schemas.microsoft.com/office/drawing/2014/main" id="{A39F7768-BDF3-FB4A-95A5-655CAC58CFC2}"/>
              </a:ext>
            </a:extLst>
          </p:cNvPr>
          <p:cNvSpPr>
            <a:spLocks noGrp="1" noRot="1" noMove="1" noResize="1" noEditPoints="1" noAdjustHandles="1" noChangeArrowheads="1" noChangeShapeType="1"/>
          </p:cNvSpPr>
          <p:nvPr>
            <p:ph type="ftr" sz="quarter" idx="11"/>
          </p:nvPr>
        </p:nvSpPr>
        <p:spPr>
          <a:xfrm>
            <a:off x="0" y="6248401"/>
            <a:ext cx="12192000" cy="609599"/>
          </a:xfrm>
        </p:spPr>
        <p:txBody>
          <a:bodyPr/>
          <a:lstStyle/>
          <a:p>
            <a:r>
              <a:rPr lang="en-GB" dirty="0">
                <a:solidFill>
                  <a:schemeClr val="bg1"/>
                </a:solidFill>
                <a:latin typeface="Calibri" panose="020F0502020204030204" pitchFamily="34" charset="0"/>
                <a:ea typeface="Calibri" panose="020F0502020204030204" pitchFamily="34" charset="0"/>
                <a:cs typeface="Calibri" panose="020F0502020204030204" pitchFamily="34" charset="0"/>
              </a:rPr>
              <a:t>Established vide Uttarakhand Act No. 10 of 2023</a:t>
            </a:r>
          </a:p>
          <a:p>
            <a:r>
              <a:rPr lang="en-IN" dirty="0">
                <a:solidFill>
                  <a:schemeClr val="bg1"/>
                </a:solidFill>
                <a:latin typeface="Calibri" panose="020F0502020204030204" pitchFamily="34" charset="0"/>
                <a:ea typeface="Calibri" panose="020F0502020204030204" pitchFamily="34" charset="0"/>
                <a:cs typeface="Calibri" panose="020F0502020204030204" pitchFamily="34" charset="0"/>
              </a:rPr>
              <a:t>Recognised by UGC under Section 2(f) of the UGC Act, 1956</a:t>
            </a:r>
          </a:p>
          <a:p>
            <a:pPr>
              <a:lnSpc>
                <a:spcPct val="150000"/>
              </a:lnSpc>
            </a:pPr>
            <a:r>
              <a:rPr lang="en-IN" b="1" i="1" spc="150" dirty="0">
                <a:solidFill>
                  <a:schemeClr val="bg1"/>
                </a:solidFill>
                <a:latin typeface="Calibri" panose="020F0502020204030204" pitchFamily="34" charset="0"/>
                <a:ea typeface="Calibri" panose="020F0502020204030204" pitchFamily="34" charset="0"/>
                <a:cs typeface="Calibri" panose="020F0502020204030204" pitchFamily="34" charset="0"/>
              </a:rPr>
              <a:t>dituniversity.edu.in</a:t>
            </a:r>
          </a:p>
        </p:txBody>
      </p:sp>
      <p:sp>
        <p:nvSpPr>
          <p:cNvPr id="7" name="Slide Number Placeholder 6">
            <a:extLst>
              <a:ext uri="{FF2B5EF4-FFF2-40B4-BE49-F238E27FC236}">
                <a16:creationId xmlns:a16="http://schemas.microsoft.com/office/drawing/2014/main" id="{F6201975-E8BF-6FAB-BAD8-E25B477BF1F4}"/>
              </a:ext>
            </a:extLst>
          </p:cNvPr>
          <p:cNvSpPr>
            <a:spLocks noGrp="1" noRot="1" noMove="1" noResize="1" noEditPoints="1" noAdjustHandles="1" noChangeArrowheads="1" noChangeShapeType="1"/>
          </p:cNvSpPr>
          <p:nvPr>
            <p:ph type="sldNum" sz="quarter" idx="12"/>
          </p:nvPr>
        </p:nvSpPr>
        <p:spPr/>
        <p:txBody>
          <a:bodyPr/>
          <a:lstStyle/>
          <a:p>
            <a:fld id="{0D4B6295-80BB-4FCB-92B1-AA444A4CA137}" type="slidenum">
              <a:rPr lang="en-IN" smtClean="0"/>
              <a:t>6</a:t>
            </a:fld>
            <a:endParaRPr lang="en-IN" dirty="0"/>
          </a:p>
        </p:txBody>
      </p:sp>
      <p:cxnSp>
        <p:nvCxnSpPr>
          <p:cNvPr id="9" name="Straight Connector 8">
            <a:extLst>
              <a:ext uri="{FF2B5EF4-FFF2-40B4-BE49-F238E27FC236}">
                <a16:creationId xmlns:a16="http://schemas.microsoft.com/office/drawing/2014/main" id="{5C6A8325-D536-9B12-4787-810742F3023A}"/>
              </a:ext>
            </a:extLst>
          </p:cNvPr>
          <p:cNvCxnSpPr>
            <a:cxnSpLocks noGrp="1" noRot="1" noMove="1" noResize="1" noEditPoints="1" noAdjustHandles="1" noChangeArrowheads="1" noChangeShapeType="1"/>
          </p:cNvCxnSpPr>
          <p:nvPr/>
        </p:nvCxnSpPr>
        <p:spPr>
          <a:xfrm>
            <a:off x="0" y="48466"/>
            <a:ext cx="12192000" cy="0"/>
          </a:xfrm>
          <a:prstGeom prst="line">
            <a:avLst/>
          </a:prstGeom>
          <a:ln w="76200">
            <a:solidFill>
              <a:srgbClr val="D5DE2F"/>
            </a:solidFill>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7375174F-5106-FAF7-6FCD-C757A82FD70E}"/>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90575" y="48466"/>
            <a:ext cx="1542857" cy="1428571"/>
          </a:xfrm>
          <a:prstGeom prst="rect">
            <a:avLst/>
          </a:prstGeom>
        </p:spPr>
      </p:pic>
      <p:cxnSp>
        <p:nvCxnSpPr>
          <p:cNvPr id="3" name="Straight Connector 2">
            <a:extLst>
              <a:ext uri="{FF2B5EF4-FFF2-40B4-BE49-F238E27FC236}">
                <a16:creationId xmlns:a16="http://schemas.microsoft.com/office/drawing/2014/main" id="{ADEC314C-8580-6E1F-DD47-3219433843F3}"/>
              </a:ext>
            </a:extLst>
          </p:cNvPr>
          <p:cNvCxnSpPr>
            <a:cxnSpLocks/>
          </p:cNvCxnSpPr>
          <p:nvPr/>
        </p:nvCxnSpPr>
        <p:spPr>
          <a:xfrm>
            <a:off x="4510355" y="825731"/>
            <a:ext cx="3133618" cy="0"/>
          </a:xfrm>
          <a:prstGeom prst="line">
            <a:avLst/>
          </a:prstGeom>
          <a:ln/>
          <a:effectLst>
            <a:glow rad="50800">
              <a:schemeClr val="accent1">
                <a:lumMod val="60000"/>
                <a:lumOff val="40000"/>
                <a:alpha val="44000"/>
              </a:schemeClr>
            </a:glow>
          </a:effectLst>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2574888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AA7A84D8-8D75-EBBD-CB28-243E347E1DE5}"/>
              </a:ext>
            </a:extLst>
          </p:cNvPr>
          <p:cNvCxnSpPr>
            <a:cxnSpLocks noGrp="1" noRot="1" noMove="1" noResize="1" noEditPoints="1" noAdjustHandles="1" noChangeArrowheads="1" noChangeShapeType="1"/>
          </p:cNvCxnSpPr>
          <p:nvPr/>
        </p:nvCxnSpPr>
        <p:spPr>
          <a:xfrm>
            <a:off x="0" y="6764897"/>
            <a:ext cx="12192000" cy="0"/>
          </a:xfrm>
          <a:prstGeom prst="line">
            <a:avLst/>
          </a:prstGeom>
          <a:ln w="234950">
            <a:solidFill>
              <a:srgbClr val="003371"/>
            </a:solidFill>
          </a:ln>
        </p:spPr>
        <p:style>
          <a:lnRef idx="2">
            <a:schemeClr val="accent1"/>
          </a:lnRef>
          <a:fillRef idx="0">
            <a:schemeClr val="accent1"/>
          </a:fillRef>
          <a:effectRef idx="1">
            <a:schemeClr val="accent1"/>
          </a:effectRef>
          <a:fontRef idx="minor">
            <a:schemeClr val="tx1"/>
          </a:fontRef>
        </p:style>
      </p:cxnSp>
      <p:pic>
        <p:nvPicPr>
          <p:cNvPr id="5" name="Picture 4" descr="A black and grey logo with a blue background&#10;&#10;Description automatically generated">
            <a:extLst>
              <a:ext uri="{FF2B5EF4-FFF2-40B4-BE49-F238E27FC236}">
                <a16:creationId xmlns:a16="http://schemas.microsoft.com/office/drawing/2014/main" id="{9931945E-075C-FE3C-BB9E-9D4CB12A9098}"/>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0990730" y="129829"/>
            <a:ext cx="1129552" cy="911172"/>
          </a:xfrm>
          <a:prstGeom prst="rect">
            <a:avLst/>
          </a:prstGeom>
        </p:spPr>
      </p:pic>
      <p:sp>
        <p:nvSpPr>
          <p:cNvPr id="6" name="Footer Placeholder 5">
            <a:extLst>
              <a:ext uri="{FF2B5EF4-FFF2-40B4-BE49-F238E27FC236}">
                <a16:creationId xmlns:a16="http://schemas.microsoft.com/office/drawing/2014/main" id="{A39F7768-BDF3-FB4A-95A5-655CAC58CFC2}"/>
              </a:ext>
            </a:extLst>
          </p:cNvPr>
          <p:cNvSpPr>
            <a:spLocks noGrp="1" noRot="1" noMove="1" noResize="1" noEditPoints="1" noAdjustHandles="1" noChangeArrowheads="1" noChangeShapeType="1"/>
          </p:cNvSpPr>
          <p:nvPr>
            <p:ph type="ftr" sz="quarter" idx="11"/>
          </p:nvPr>
        </p:nvSpPr>
        <p:spPr>
          <a:xfrm>
            <a:off x="0" y="6248401"/>
            <a:ext cx="12192000" cy="609599"/>
          </a:xfrm>
        </p:spPr>
        <p:txBody>
          <a:bodyPr/>
          <a:lstStyle/>
          <a:p>
            <a:r>
              <a:rPr lang="en-GB" dirty="0">
                <a:latin typeface="Calibri" panose="020F0502020204030204" pitchFamily="34" charset="0"/>
                <a:ea typeface="Calibri" panose="020F0502020204030204" pitchFamily="34" charset="0"/>
                <a:cs typeface="Calibri" panose="020F0502020204030204" pitchFamily="34" charset="0"/>
              </a:rPr>
              <a:t>Established vide Uttarakhand Act No. 10 of 2023</a:t>
            </a:r>
          </a:p>
          <a:p>
            <a:r>
              <a:rPr lang="en-IN" dirty="0">
                <a:latin typeface="Calibri" panose="020F0502020204030204" pitchFamily="34" charset="0"/>
                <a:ea typeface="Calibri" panose="020F0502020204030204" pitchFamily="34" charset="0"/>
                <a:cs typeface="Calibri" panose="020F0502020204030204" pitchFamily="34" charset="0"/>
              </a:rPr>
              <a:t>Recognised by UGC under Section 2(f) of the UGC Act, 1956</a:t>
            </a:r>
          </a:p>
          <a:p>
            <a:pPr>
              <a:lnSpc>
                <a:spcPct val="150000"/>
              </a:lnSpc>
            </a:pPr>
            <a:r>
              <a:rPr lang="en-IN" b="1" i="1" spc="150" dirty="0">
                <a:solidFill>
                  <a:schemeClr val="bg1"/>
                </a:solidFill>
                <a:latin typeface="Calibri" panose="020F0502020204030204" pitchFamily="34" charset="0"/>
                <a:ea typeface="Calibri" panose="020F0502020204030204" pitchFamily="34" charset="0"/>
                <a:cs typeface="Calibri" panose="020F0502020204030204" pitchFamily="34" charset="0"/>
              </a:rPr>
              <a:t>dituniversity.edu.in</a:t>
            </a:r>
          </a:p>
        </p:txBody>
      </p:sp>
      <p:sp>
        <p:nvSpPr>
          <p:cNvPr id="7" name="Slide Number Placeholder 6">
            <a:extLst>
              <a:ext uri="{FF2B5EF4-FFF2-40B4-BE49-F238E27FC236}">
                <a16:creationId xmlns:a16="http://schemas.microsoft.com/office/drawing/2014/main" id="{F6201975-E8BF-6FAB-BAD8-E25B477BF1F4}"/>
              </a:ext>
            </a:extLst>
          </p:cNvPr>
          <p:cNvSpPr>
            <a:spLocks noGrp="1" noRot="1" noMove="1" noResize="1" noEditPoints="1" noAdjustHandles="1" noChangeArrowheads="1" noChangeShapeType="1"/>
          </p:cNvSpPr>
          <p:nvPr>
            <p:ph type="sldNum" sz="quarter" idx="12"/>
          </p:nvPr>
        </p:nvSpPr>
        <p:spPr/>
        <p:txBody>
          <a:bodyPr/>
          <a:lstStyle/>
          <a:p>
            <a:fld id="{0D4B6295-80BB-4FCB-92B1-AA444A4CA137}" type="slidenum">
              <a:rPr lang="en-IN" smtClean="0"/>
              <a:t>7</a:t>
            </a:fld>
            <a:endParaRPr lang="en-IN" dirty="0"/>
          </a:p>
        </p:txBody>
      </p:sp>
      <p:cxnSp>
        <p:nvCxnSpPr>
          <p:cNvPr id="9" name="Straight Connector 8">
            <a:extLst>
              <a:ext uri="{FF2B5EF4-FFF2-40B4-BE49-F238E27FC236}">
                <a16:creationId xmlns:a16="http://schemas.microsoft.com/office/drawing/2014/main" id="{5C6A8325-D536-9B12-4787-810742F3023A}"/>
              </a:ext>
            </a:extLst>
          </p:cNvPr>
          <p:cNvCxnSpPr>
            <a:cxnSpLocks noGrp="1" noRot="1" noMove="1" noResize="1" noEditPoints="1" noAdjustHandles="1" noChangeArrowheads="1" noChangeShapeType="1"/>
          </p:cNvCxnSpPr>
          <p:nvPr/>
        </p:nvCxnSpPr>
        <p:spPr>
          <a:xfrm>
            <a:off x="0" y="48466"/>
            <a:ext cx="12192000" cy="0"/>
          </a:xfrm>
          <a:prstGeom prst="line">
            <a:avLst/>
          </a:prstGeom>
          <a:ln w="76200">
            <a:solidFill>
              <a:srgbClr val="D5DE2F"/>
            </a:solidFill>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7375174F-5106-FAF7-6FCD-C757A82FD70E}"/>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90575" y="48466"/>
            <a:ext cx="1542857" cy="1428571"/>
          </a:xfrm>
          <a:prstGeom prst="rect">
            <a:avLst/>
          </a:prstGeom>
        </p:spPr>
      </p:pic>
      <p:sp>
        <p:nvSpPr>
          <p:cNvPr id="8" name="Google Shape;567;p56">
            <a:extLst>
              <a:ext uri="{FF2B5EF4-FFF2-40B4-BE49-F238E27FC236}">
                <a16:creationId xmlns:a16="http://schemas.microsoft.com/office/drawing/2014/main" id="{8B7D3761-7D73-D663-B89D-051ABEC64359}"/>
              </a:ext>
            </a:extLst>
          </p:cNvPr>
          <p:cNvSpPr txBox="1">
            <a:spLocks/>
          </p:cNvSpPr>
          <p:nvPr/>
        </p:nvSpPr>
        <p:spPr>
          <a:xfrm>
            <a:off x="2237250" y="283863"/>
            <a:ext cx="7717500" cy="862386"/>
          </a:xfrm>
          <a:prstGeom prst="rect">
            <a:avLst/>
          </a:prstGeom>
        </p:spPr>
        <p:txBody>
          <a:bodyPr spcFirstLastPara="1" vert="horz" wrap="square" lIns="91425" tIns="91425" rIns="91425" bIns="91425"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pPr>
            <a:endParaRPr lang="en-IN" sz="4400" dirty="0"/>
          </a:p>
        </p:txBody>
      </p:sp>
      <p:sp>
        <p:nvSpPr>
          <p:cNvPr id="12" name="Google Shape;570;p56">
            <a:extLst>
              <a:ext uri="{FF2B5EF4-FFF2-40B4-BE49-F238E27FC236}">
                <a16:creationId xmlns:a16="http://schemas.microsoft.com/office/drawing/2014/main" id="{0C7841E0-1796-B0A4-1FED-F8FF277168FF}"/>
              </a:ext>
            </a:extLst>
          </p:cNvPr>
          <p:cNvSpPr txBox="1">
            <a:spLocks/>
          </p:cNvSpPr>
          <p:nvPr/>
        </p:nvSpPr>
        <p:spPr>
          <a:xfrm>
            <a:off x="680853" y="2345670"/>
            <a:ext cx="3044250" cy="5277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endParaRPr lang="en-IN" sz="4000" dirty="0"/>
          </a:p>
        </p:txBody>
      </p:sp>
      <p:sp>
        <p:nvSpPr>
          <p:cNvPr id="17" name="Google Shape;574;p56">
            <a:extLst>
              <a:ext uri="{FF2B5EF4-FFF2-40B4-BE49-F238E27FC236}">
                <a16:creationId xmlns:a16="http://schemas.microsoft.com/office/drawing/2014/main" id="{C5DD4804-E6E0-B80C-FD4E-1DC55E51919B}"/>
              </a:ext>
            </a:extLst>
          </p:cNvPr>
          <p:cNvSpPr txBox="1">
            <a:spLocks/>
          </p:cNvSpPr>
          <p:nvPr/>
        </p:nvSpPr>
        <p:spPr>
          <a:xfrm>
            <a:off x="7835152" y="2279784"/>
            <a:ext cx="4069977" cy="5277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endParaRPr lang="en-IN" sz="4000" dirty="0"/>
          </a:p>
        </p:txBody>
      </p:sp>
      <p:sp>
        <p:nvSpPr>
          <p:cNvPr id="19" name="Google Shape;575;p56">
            <a:extLst>
              <a:ext uri="{FF2B5EF4-FFF2-40B4-BE49-F238E27FC236}">
                <a16:creationId xmlns:a16="http://schemas.microsoft.com/office/drawing/2014/main" id="{7B52EDAD-B36D-67FE-41B2-B6FED4A6821D}"/>
              </a:ext>
            </a:extLst>
          </p:cNvPr>
          <p:cNvSpPr txBox="1">
            <a:spLocks/>
          </p:cNvSpPr>
          <p:nvPr/>
        </p:nvSpPr>
        <p:spPr>
          <a:xfrm>
            <a:off x="6789728" y="5039738"/>
            <a:ext cx="3205047" cy="943857"/>
          </a:xfrm>
          <a:prstGeom prst="rect">
            <a:avLst/>
          </a:prstGeom>
        </p:spPr>
        <p:txBody>
          <a:bodyPr spcFirstLastPara="1" wrap="square" lIns="91425" tIns="91425" rIns="91425" bIns="91425"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endParaRPr lang="en-IN" sz="2400" dirty="0"/>
          </a:p>
        </p:txBody>
      </p:sp>
      <p:sp>
        <p:nvSpPr>
          <p:cNvPr id="4" name="TextBox 3">
            <a:extLst>
              <a:ext uri="{FF2B5EF4-FFF2-40B4-BE49-F238E27FC236}">
                <a16:creationId xmlns:a16="http://schemas.microsoft.com/office/drawing/2014/main" id="{549D87F5-201F-4D16-2B13-6D2ECE3811D9}"/>
              </a:ext>
            </a:extLst>
          </p:cNvPr>
          <p:cNvSpPr txBox="1"/>
          <p:nvPr/>
        </p:nvSpPr>
        <p:spPr>
          <a:xfrm>
            <a:off x="1389207" y="108594"/>
            <a:ext cx="8759763" cy="769441"/>
          </a:xfrm>
          <a:prstGeom prst="rect">
            <a:avLst/>
          </a:prstGeom>
          <a:noFill/>
        </p:spPr>
        <p:txBody>
          <a:bodyPr wrap="square" rtlCol="0">
            <a:spAutoFit/>
          </a:bodyPr>
          <a:lstStyle/>
          <a:p>
            <a:r>
              <a:rPr lang="en-US" sz="4400" b="1" spc="300" dirty="0">
                <a:latin typeface="Calibri" panose="020F0502020204030204" pitchFamily="34" charset="0"/>
                <a:ea typeface="Calibri" panose="020F0502020204030204" pitchFamily="34" charset="0"/>
                <a:cs typeface="Calibri" panose="020F0502020204030204" pitchFamily="34" charset="0"/>
              </a:rPr>
              <a:t>        </a:t>
            </a:r>
            <a:r>
              <a:rPr lang="en-US" sz="4000" b="1" spc="300" dirty="0">
                <a:latin typeface="Calibri" panose="020F0502020204030204" pitchFamily="34" charset="0"/>
                <a:ea typeface="Calibri" panose="020F0502020204030204" pitchFamily="34" charset="0"/>
                <a:cs typeface="Calibri" panose="020F0502020204030204" pitchFamily="34" charset="0"/>
              </a:rPr>
              <a:t>Algorithms we are using</a:t>
            </a:r>
            <a:endParaRPr lang="en-IN" sz="4000" b="1" spc="300" dirty="0">
              <a:latin typeface="Calibri" panose="020F0502020204030204" pitchFamily="34" charset="0"/>
              <a:ea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DD77629B-B01F-AE58-D2E7-EA8825FA4852}"/>
              </a:ext>
            </a:extLst>
          </p:cNvPr>
          <p:cNvSpPr txBox="1"/>
          <p:nvPr/>
        </p:nvSpPr>
        <p:spPr>
          <a:xfrm>
            <a:off x="1219200" y="1163781"/>
            <a:ext cx="10889672" cy="5032147"/>
          </a:xfrm>
          <a:prstGeom prst="rect">
            <a:avLst/>
          </a:prstGeom>
          <a:noFill/>
        </p:spPr>
        <p:txBody>
          <a:bodyPr wrap="square" rtlCol="0">
            <a:spAutoFit/>
          </a:bodyPr>
          <a:lstStyle/>
          <a:p>
            <a:pPr algn="l">
              <a:buFont typeface="+mj-lt"/>
              <a:buAutoNum type="arabicPeriod"/>
            </a:pPr>
            <a:endParaRPr lang="en-US" sz="21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a:p>
            <a:pPr algn="l">
              <a:buFont typeface="+mj-lt"/>
              <a:buAutoNum type="arabicPeriod"/>
            </a:pPr>
            <a:r>
              <a:rPr lang="en-US" sz="20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Decision Tree Regression (DTR)</a:t>
            </a:r>
            <a:r>
              <a:rPr lang="en-US" sz="20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a:t>
            </a:r>
          </a:p>
          <a:p>
            <a:pPr marL="742950" lvl="1" indent="-285750" algn="l">
              <a:buFont typeface="+mj-lt"/>
              <a:buAutoNum type="arabicPeriod"/>
            </a:pPr>
            <a:r>
              <a:rPr lang="en-US" sz="20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Splits data into branches based on features.</a:t>
            </a:r>
          </a:p>
          <a:p>
            <a:pPr marL="742950" lvl="1" indent="-285750" algn="l">
              <a:buFont typeface="+mj-lt"/>
              <a:buAutoNum type="arabicPeriod"/>
            </a:pPr>
            <a:r>
              <a:rPr lang="en-US" sz="20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Easy to understand but may overfit.</a:t>
            </a:r>
          </a:p>
          <a:p>
            <a:pPr algn="l">
              <a:buFont typeface="+mj-lt"/>
              <a:buAutoNum type="arabicPeriod"/>
            </a:pPr>
            <a:r>
              <a:rPr lang="en-US" sz="20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Random Forest (RFC)</a:t>
            </a:r>
            <a:r>
              <a:rPr lang="en-US" sz="20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a:t>
            </a:r>
          </a:p>
          <a:p>
            <a:pPr marL="742950" lvl="1" indent="-285750" algn="l">
              <a:buFont typeface="+mj-lt"/>
              <a:buAutoNum type="arabicPeriod"/>
            </a:pPr>
            <a:r>
              <a:rPr lang="en-US" sz="20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Ensemble method combining multiple decision trees.</a:t>
            </a:r>
          </a:p>
          <a:p>
            <a:pPr marL="742950" lvl="1" indent="-285750" algn="l">
              <a:buFont typeface="+mj-lt"/>
              <a:buAutoNum type="arabicPeriod"/>
            </a:pPr>
            <a:r>
              <a:rPr lang="en-US" sz="20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Robust and less prone to overfitting.</a:t>
            </a:r>
          </a:p>
          <a:p>
            <a:pPr algn="l">
              <a:buFont typeface="+mj-lt"/>
              <a:buAutoNum type="arabicPeriod"/>
            </a:pPr>
            <a:r>
              <a:rPr lang="en-US" sz="20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Extreme Gradient Boosting (XGB)</a:t>
            </a:r>
            <a:r>
              <a:rPr lang="en-US" sz="20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a:t>
            </a:r>
          </a:p>
          <a:p>
            <a:pPr marL="742950" lvl="1" indent="-285750" algn="l">
              <a:buFont typeface="+mj-lt"/>
              <a:buAutoNum type="arabicPeriod"/>
            </a:pPr>
            <a:r>
              <a:rPr lang="en-US" sz="20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Boosting algorithm that optimizes the residuals of previous models.</a:t>
            </a:r>
          </a:p>
          <a:p>
            <a:pPr marL="742950" lvl="1" indent="-285750" algn="l">
              <a:buFont typeface="+mj-lt"/>
              <a:buAutoNum type="arabicPeriod"/>
            </a:pPr>
            <a:r>
              <a:rPr lang="en-US" sz="20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Fast and highly accurate.</a:t>
            </a:r>
          </a:p>
          <a:p>
            <a:pPr algn="l">
              <a:buFont typeface="+mj-lt"/>
              <a:buAutoNum type="arabicPeriod"/>
            </a:pPr>
            <a:r>
              <a:rPr lang="en-US" sz="20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Convolutional Neural Networks (CNN)</a:t>
            </a:r>
            <a:r>
              <a:rPr lang="en-US" sz="20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a:t>
            </a:r>
          </a:p>
          <a:p>
            <a:pPr marL="742950" lvl="1" indent="-285750" algn="l">
              <a:buFont typeface="+mj-lt"/>
              <a:buAutoNum type="arabicPeriod"/>
            </a:pPr>
            <a:r>
              <a:rPr lang="en-US" sz="20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Deep learning models for structured grid-like data (e.g., images or sequences).</a:t>
            </a:r>
          </a:p>
          <a:p>
            <a:pPr marL="742950" lvl="1" indent="-285750" algn="l">
              <a:buFont typeface="+mj-lt"/>
              <a:buAutoNum type="arabicPeriod"/>
            </a:pPr>
            <a:r>
              <a:rPr lang="en-US" sz="20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Automatically learns features, useful for image-based or sequential data.</a:t>
            </a:r>
          </a:p>
          <a:p>
            <a:pPr algn="l">
              <a:buFont typeface="+mj-lt"/>
              <a:buAutoNum type="arabicPeriod"/>
            </a:pPr>
            <a:r>
              <a:rPr lang="en-US" sz="20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TensorFlow</a:t>
            </a:r>
            <a:r>
              <a:rPr lang="en-US" sz="20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a:t>
            </a:r>
          </a:p>
          <a:p>
            <a:pPr marL="742950" lvl="1" indent="-285750" algn="l">
              <a:buFont typeface="+mj-lt"/>
              <a:buAutoNum type="arabicPeriod"/>
            </a:pPr>
            <a:r>
              <a:rPr lang="en-US" sz="20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Deep learning framework for building and training neural network models.</a:t>
            </a:r>
          </a:p>
          <a:p>
            <a:pPr marL="742950" lvl="1" indent="-285750" algn="l">
              <a:buFont typeface="+mj-lt"/>
              <a:buAutoNum type="arabicPeriod"/>
            </a:pPr>
            <a:r>
              <a:rPr lang="en-US" sz="20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Offers scalability and supports distributed computing.</a:t>
            </a:r>
          </a:p>
        </p:txBody>
      </p:sp>
      <p:cxnSp>
        <p:nvCxnSpPr>
          <p:cNvPr id="2" name="Straight Connector 1">
            <a:extLst>
              <a:ext uri="{FF2B5EF4-FFF2-40B4-BE49-F238E27FC236}">
                <a16:creationId xmlns:a16="http://schemas.microsoft.com/office/drawing/2014/main" id="{CA0DDD6C-7C88-D637-9138-0EDB30908994}"/>
              </a:ext>
            </a:extLst>
          </p:cNvPr>
          <p:cNvCxnSpPr>
            <a:cxnSpLocks/>
          </p:cNvCxnSpPr>
          <p:nvPr/>
        </p:nvCxnSpPr>
        <p:spPr>
          <a:xfrm>
            <a:off x="2283432" y="859922"/>
            <a:ext cx="7482103" cy="0"/>
          </a:xfrm>
          <a:prstGeom prst="line">
            <a:avLst/>
          </a:prstGeom>
          <a:ln/>
          <a:effectLst>
            <a:glow rad="50800">
              <a:schemeClr val="accent1">
                <a:lumMod val="60000"/>
                <a:lumOff val="40000"/>
                <a:alpha val="44000"/>
              </a:schemeClr>
            </a:glow>
          </a:effectLst>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756674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AA7A84D8-8D75-EBBD-CB28-243E347E1DE5}"/>
              </a:ext>
            </a:extLst>
          </p:cNvPr>
          <p:cNvCxnSpPr>
            <a:cxnSpLocks noGrp="1" noRot="1" noMove="1" noResize="1" noEditPoints="1" noAdjustHandles="1" noChangeArrowheads="1" noChangeShapeType="1"/>
          </p:cNvCxnSpPr>
          <p:nvPr/>
        </p:nvCxnSpPr>
        <p:spPr>
          <a:xfrm>
            <a:off x="0" y="6764897"/>
            <a:ext cx="12192000" cy="0"/>
          </a:xfrm>
          <a:prstGeom prst="line">
            <a:avLst/>
          </a:prstGeom>
          <a:ln w="234950">
            <a:solidFill>
              <a:srgbClr val="003371"/>
            </a:solidFill>
          </a:ln>
        </p:spPr>
        <p:style>
          <a:lnRef idx="2">
            <a:schemeClr val="accent1"/>
          </a:lnRef>
          <a:fillRef idx="0">
            <a:schemeClr val="accent1"/>
          </a:fillRef>
          <a:effectRef idx="1">
            <a:schemeClr val="accent1"/>
          </a:effectRef>
          <a:fontRef idx="minor">
            <a:schemeClr val="tx1"/>
          </a:fontRef>
        </p:style>
      </p:cxnSp>
      <p:pic>
        <p:nvPicPr>
          <p:cNvPr id="5" name="Picture 4" descr="A black and grey logo with a blue background&#10;&#10;Description automatically generated">
            <a:extLst>
              <a:ext uri="{FF2B5EF4-FFF2-40B4-BE49-F238E27FC236}">
                <a16:creationId xmlns:a16="http://schemas.microsoft.com/office/drawing/2014/main" id="{9931945E-075C-FE3C-BB9E-9D4CB12A9098}"/>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0990730" y="129829"/>
            <a:ext cx="1129552" cy="911172"/>
          </a:xfrm>
          <a:prstGeom prst="rect">
            <a:avLst/>
          </a:prstGeom>
        </p:spPr>
      </p:pic>
      <p:sp>
        <p:nvSpPr>
          <p:cNvPr id="6" name="Footer Placeholder 5">
            <a:extLst>
              <a:ext uri="{FF2B5EF4-FFF2-40B4-BE49-F238E27FC236}">
                <a16:creationId xmlns:a16="http://schemas.microsoft.com/office/drawing/2014/main" id="{A39F7768-BDF3-FB4A-95A5-655CAC58CFC2}"/>
              </a:ext>
            </a:extLst>
          </p:cNvPr>
          <p:cNvSpPr>
            <a:spLocks noGrp="1" noRot="1" noMove="1" noResize="1" noEditPoints="1" noAdjustHandles="1" noChangeArrowheads="1" noChangeShapeType="1"/>
          </p:cNvSpPr>
          <p:nvPr>
            <p:ph type="ftr" sz="quarter" idx="11"/>
          </p:nvPr>
        </p:nvSpPr>
        <p:spPr/>
        <p:txBody>
          <a:bodyPr/>
          <a:lstStyle/>
          <a:p>
            <a:r>
              <a:rPr lang="en-GB" dirty="0">
                <a:latin typeface="Calibri" panose="020F0502020204030204" pitchFamily="34" charset="0"/>
                <a:ea typeface="Calibri" panose="020F0502020204030204" pitchFamily="34" charset="0"/>
                <a:cs typeface="Calibri" panose="020F0502020204030204" pitchFamily="34" charset="0"/>
              </a:rPr>
              <a:t>Established vide Uttarakhand Act No. 10 of 2023</a:t>
            </a:r>
          </a:p>
          <a:p>
            <a:r>
              <a:rPr lang="en-IN" dirty="0">
                <a:latin typeface="Calibri" panose="020F0502020204030204" pitchFamily="34" charset="0"/>
                <a:ea typeface="Calibri" panose="020F0502020204030204" pitchFamily="34" charset="0"/>
                <a:cs typeface="Calibri" panose="020F0502020204030204" pitchFamily="34" charset="0"/>
              </a:rPr>
              <a:t>Recognised by UGC under Section 2(f) of the UGC Act, 1956</a:t>
            </a:r>
          </a:p>
          <a:p>
            <a:pPr>
              <a:lnSpc>
                <a:spcPct val="150000"/>
              </a:lnSpc>
            </a:pPr>
            <a:r>
              <a:rPr lang="en-IN" b="1" i="1" spc="150" dirty="0">
                <a:solidFill>
                  <a:schemeClr val="bg1"/>
                </a:solidFill>
                <a:latin typeface="Calibri" panose="020F0502020204030204" pitchFamily="34" charset="0"/>
                <a:ea typeface="Calibri" panose="020F0502020204030204" pitchFamily="34" charset="0"/>
                <a:cs typeface="Calibri" panose="020F0502020204030204" pitchFamily="34" charset="0"/>
              </a:rPr>
              <a:t>dituniversity.edu.in</a:t>
            </a:r>
          </a:p>
        </p:txBody>
      </p:sp>
      <p:sp>
        <p:nvSpPr>
          <p:cNvPr id="7" name="Slide Number Placeholder 6">
            <a:extLst>
              <a:ext uri="{FF2B5EF4-FFF2-40B4-BE49-F238E27FC236}">
                <a16:creationId xmlns:a16="http://schemas.microsoft.com/office/drawing/2014/main" id="{F6201975-E8BF-6FAB-BAD8-E25B477BF1F4}"/>
              </a:ext>
            </a:extLst>
          </p:cNvPr>
          <p:cNvSpPr>
            <a:spLocks noGrp="1" noRot="1" noMove="1" noResize="1" noEditPoints="1" noAdjustHandles="1" noChangeArrowheads="1" noChangeShapeType="1"/>
          </p:cNvSpPr>
          <p:nvPr>
            <p:ph type="sldNum" sz="quarter" idx="12"/>
          </p:nvPr>
        </p:nvSpPr>
        <p:spPr/>
        <p:txBody>
          <a:bodyPr/>
          <a:lstStyle/>
          <a:p>
            <a:fld id="{0D4B6295-80BB-4FCB-92B1-AA444A4CA137}" type="slidenum">
              <a:rPr lang="en-IN" smtClean="0"/>
              <a:t>8</a:t>
            </a:fld>
            <a:endParaRPr lang="en-IN" dirty="0"/>
          </a:p>
        </p:txBody>
      </p:sp>
      <p:cxnSp>
        <p:nvCxnSpPr>
          <p:cNvPr id="9" name="Straight Connector 8">
            <a:extLst>
              <a:ext uri="{FF2B5EF4-FFF2-40B4-BE49-F238E27FC236}">
                <a16:creationId xmlns:a16="http://schemas.microsoft.com/office/drawing/2014/main" id="{5C6A8325-D536-9B12-4787-810742F3023A}"/>
              </a:ext>
            </a:extLst>
          </p:cNvPr>
          <p:cNvCxnSpPr>
            <a:cxnSpLocks noGrp="1" noRot="1" noMove="1" noResize="1" noEditPoints="1" noAdjustHandles="1" noChangeArrowheads="1" noChangeShapeType="1"/>
          </p:cNvCxnSpPr>
          <p:nvPr/>
        </p:nvCxnSpPr>
        <p:spPr>
          <a:xfrm>
            <a:off x="0" y="48466"/>
            <a:ext cx="12192000" cy="0"/>
          </a:xfrm>
          <a:prstGeom prst="line">
            <a:avLst/>
          </a:prstGeom>
          <a:ln w="76200">
            <a:solidFill>
              <a:srgbClr val="D5DE2F"/>
            </a:solidFill>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7375174F-5106-FAF7-6FCD-C757A82FD70E}"/>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90575" y="48466"/>
            <a:ext cx="1542857" cy="1428571"/>
          </a:xfrm>
          <a:prstGeom prst="rect">
            <a:avLst/>
          </a:prstGeom>
        </p:spPr>
      </p:pic>
      <p:sp>
        <p:nvSpPr>
          <p:cNvPr id="4" name="Google Shape;247;p40">
            <a:extLst>
              <a:ext uri="{FF2B5EF4-FFF2-40B4-BE49-F238E27FC236}">
                <a16:creationId xmlns:a16="http://schemas.microsoft.com/office/drawing/2014/main" id="{60A35AE1-0450-D6A0-1BFE-1FE08B477FEA}"/>
              </a:ext>
            </a:extLst>
          </p:cNvPr>
          <p:cNvSpPr txBox="1">
            <a:spLocks/>
          </p:cNvSpPr>
          <p:nvPr/>
        </p:nvSpPr>
        <p:spPr>
          <a:xfrm>
            <a:off x="1686674" y="98499"/>
            <a:ext cx="8654893" cy="911172"/>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IN" sz="4000" b="1" spc="300" dirty="0">
                <a:latin typeface="Calibri" panose="020F0502020204030204" pitchFamily="34" charset="0"/>
                <a:ea typeface="Calibri" panose="020F0502020204030204" pitchFamily="34" charset="0"/>
                <a:cs typeface="Calibri" panose="020F0502020204030204" pitchFamily="34" charset="0"/>
              </a:rPr>
              <a:t>About data </a:t>
            </a:r>
          </a:p>
        </p:txBody>
      </p:sp>
      <p:sp>
        <p:nvSpPr>
          <p:cNvPr id="49" name="Google Shape;248;p40">
            <a:extLst>
              <a:ext uri="{FF2B5EF4-FFF2-40B4-BE49-F238E27FC236}">
                <a16:creationId xmlns:a16="http://schemas.microsoft.com/office/drawing/2014/main" id="{A10825CC-0816-2B85-DB8C-610625122465}"/>
              </a:ext>
            </a:extLst>
          </p:cNvPr>
          <p:cNvSpPr txBox="1">
            <a:spLocks/>
          </p:cNvSpPr>
          <p:nvPr/>
        </p:nvSpPr>
        <p:spPr>
          <a:xfrm>
            <a:off x="1527768" y="1734059"/>
            <a:ext cx="1356083" cy="700479"/>
          </a:xfrm>
          <a:prstGeom prst="rect">
            <a:avLst/>
          </a:prstGeom>
        </p:spPr>
        <p:txBody>
          <a:bodyPr spcFirstLastPara="1" vert="horz" wrap="square" lIns="91425" tIns="91425" rIns="91425" bIns="91425"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pPr>
            <a:r>
              <a:rPr lang="en-IN" sz="2400" b="1" dirty="0">
                <a:latin typeface="Calibri" panose="020F0502020204030204" pitchFamily="34" charset="0"/>
                <a:ea typeface="Calibri" panose="020F0502020204030204" pitchFamily="34" charset="0"/>
                <a:cs typeface="Calibri" panose="020F0502020204030204" pitchFamily="34" charset="0"/>
              </a:rPr>
              <a:t>Sample</a:t>
            </a:r>
          </a:p>
          <a:p>
            <a:pPr>
              <a:spcBef>
                <a:spcPts val="0"/>
              </a:spcBef>
            </a:pPr>
            <a:r>
              <a:rPr lang="en-IN" sz="2400" b="1" dirty="0">
                <a:latin typeface="Calibri" panose="020F0502020204030204" pitchFamily="34" charset="0"/>
                <a:ea typeface="Calibri" panose="020F0502020204030204" pitchFamily="34" charset="0"/>
                <a:cs typeface="Calibri" panose="020F0502020204030204" pitchFamily="34" charset="0"/>
              </a:rPr>
              <a:t>space </a:t>
            </a:r>
          </a:p>
        </p:txBody>
      </p:sp>
      <p:sp>
        <p:nvSpPr>
          <p:cNvPr id="50" name="Google Shape;248;p40">
            <a:extLst>
              <a:ext uri="{FF2B5EF4-FFF2-40B4-BE49-F238E27FC236}">
                <a16:creationId xmlns:a16="http://schemas.microsoft.com/office/drawing/2014/main" id="{7ED0EB35-7EB3-D30B-653A-0F51D1806A70}"/>
              </a:ext>
            </a:extLst>
          </p:cNvPr>
          <p:cNvSpPr txBox="1">
            <a:spLocks/>
          </p:cNvSpPr>
          <p:nvPr/>
        </p:nvSpPr>
        <p:spPr>
          <a:xfrm>
            <a:off x="1591517" y="4145193"/>
            <a:ext cx="1337159" cy="382415"/>
          </a:xfrm>
          <a:prstGeom prst="rect">
            <a:avLst/>
          </a:prstGeom>
        </p:spPr>
        <p:txBody>
          <a:bodyPr spcFirstLastPara="1" vert="horz" wrap="square" lIns="91425" tIns="91425" rIns="91425" bIns="91425"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pPr>
            <a:r>
              <a:rPr lang="en-GB" sz="2400" b="1" dirty="0">
                <a:latin typeface="Calibri" panose="020F0502020204030204" pitchFamily="34" charset="0"/>
                <a:ea typeface="Calibri" panose="020F0502020204030204" pitchFamily="34" charset="0"/>
                <a:cs typeface="Calibri" panose="020F0502020204030204" pitchFamily="34" charset="0"/>
              </a:rPr>
              <a:t>JPG</a:t>
            </a:r>
            <a:endParaRPr lang="en-IN" sz="2400" b="1" dirty="0">
              <a:latin typeface="Calibri" panose="020F0502020204030204" pitchFamily="34" charset="0"/>
              <a:ea typeface="Calibri" panose="020F0502020204030204" pitchFamily="34" charset="0"/>
              <a:cs typeface="Calibri" panose="020F0502020204030204" pitchFamily="34" charset="0"/>
            </a:endParaRPr>
          </a:p>
        </p:txBody>
      </p:sp>
      <p:sp>
        <p:nvSpPr>
          <p:cNvPr id="51" name="Google Shape;248;p40">
            <a:extLst>
              <a:ext uri="{FF2B5EF4-FFF2-40B4-BE49-F238E27FC236}">
                <a16:creationId xmlns:a16="http://schemas.microsoft.com/office/drawing/2014/main" id="{A6435239-7F9B-A0A9-076D-BD0D02CAB8AE}"/>
              </a:ext>
            </a:extLst>
          </p:cNvPr>
          <p:cNvSpPr txBox="1">
            <a:spLocks/>
          </p:cNvSpPr>
          <p:nvPr/>
        </p:nvSpPr>
        <p:spPr>
          <a:xfrm>
            <a:off x="5304549" y="1718422"/>
            <a:ext cx="1337158" cy="700479"/>
          </a:xfrm>
          <a:prstGeom prst="rect">
            <a:avLst/>
          </a:prstGeom>
        </p:spPr>
        <p:txBody>
          <a:bodyPr spcFirstLastPara="1" vert="horz" wrap="square" lIns="91425" tIns="91425" rIns="91425" bIns="91425"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pPr>
            <a:r>
              <a:rPr lang="en-IN" sz="2400" b="1" dirty="0">
                <a:latin typeface="Calibri" panose="020F0502020204030204" pitchFamily="34" charset="0"/>
                <a:ea typeface="Calibri" panose="020F0502020204030204" pitchFamily="34" charset="0"/>
                <a:cs typeface="Calibri" panose="020F0502020204030204" pitchFamily="34" charset="0"/>
              </a:rPr>
              <a:t>Total </a:t>
            </a:r>
          </a:p>
          <a:p>
            <a:pPr>
              <a:spcBef>
                <a:spcPts val="0"/>
              </a:spcBef>
            </a:pPr>
            <a:r>
              <a:rPr lang="en-IN" sz="2400" b="1" dirty="0">
                <a:latin typeface="Calibri" panose="020F0502020204030204" pitchFamily="34" charset="0"/>
                <a:ea typeface="Calibri" panose="020F0502020204030204" pitchFamily="34" charset="0"/>
                <a:cs typeface="Calibri" panose="020F0502020204030204" pitchFamily="34" charset="0"/>
              </a:rPr>
              <a:t>Space  </a:t>
            </a:r>
          </a:p>
        </p:txBody>
      </p:sp>
      <p:sp>
        <p:nvSpPr>
          <p:cNvPr id="52" name="Google Shape;248;p40">
            <a:extLst>
              <a:ext uri="{FF2B5EF4-FFF2-40B4-BE49-F238E27FC236}">
                <a16:creationId xmlns:a16="http://schemas.microsoft.com/office/drawing/2014/main" id="{E54C3E93-C3B5-AD6F-6F35-A7B2E73B3BFA}"/>
              </a:ext>
            </a:extLst>
          </p:cNvPr>
          <p:cNvSpPr txBox="1">
            <a:spLocks/>
          </p:cNvSpPr>
          <p:nvPr/>
        </p:nvSpPr>
        <p:spPr>
          <a:xfrm>
            <a:off x="8796684" y="1739585"/>
            <a:ext cx="1337159" cy="700479"/>
          </a:xfrm>
          <a:prstGeom prst="rect">
            <a:avLst/>
          </a:prstGeom>
        </p:spPr>
        <p:txBody>
          <a:bodyPr spcFirstLastPara="1" vert="horz" wrap="square" lIns="91425" tIns="91425" rIns="91425" bIns="91425"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pPr>
            <a:r>
              <a:rPr lang="en-IN" sz="2400" b="1" dirty="0">
                <a:latin typeface="Calibri" panose="020F0502020204030204" pitchFamily="34" charset="0"/>
                <a:ea typeface="Calibri" panose="020F0502020204030204" pitchFamily="34" charset="0"/>
                <a:cs typeface="Calibri" panose="020F0502020204030204" pitchFamily="34" charset="0"/>
              </a:rPr>
              <a:t>Included</a:t>
            </a:r>
          </a:p>
          <a:p>
            <a:pPr>
              <a:spcBef>
                <a:spcPts val="0"/>
              </a:spcBef>
            </a:pPr>
            <a:r>
              <a:rPr lang="en-IN" sz="2400" b="1" dirty="0">
                <a:latin typeface="Calibri" panose="020F0502020204030204" pitchFamily="34" charset="0"/>
                <a:ea typeface="Calibri" panose="020F0502020204030204" pitchFamily="34" charset="0"/>
                <a:cs typeface="Calibri" panose="020F0502020204030204" pitchFamily="34" charset="0"/>
              </a:rPr>
              <a:t>Files</a:t>
            </a:r>
          </a:p>
        </p:txBody>
      </p:sp>
      <p:sp>
        <p:nvSpPr>
          <p:cNvPr id="53" name="Google Shape;248;p40">
            <a:extLst>
              <a:ext uri="{FF2B5EF4-FFF2-40B4-BE49-F238E27FC236}">
                <a16:creationId xmlns:a16="http://schemas.microsoft.com/office/drawing/2014/main" id="{C29DC2B9-234A-A18A-E593-9089901E50E0}"/>
              </a:ext>
            </a:extLst>
          </p:cNvPr>
          <p:cNvSpPr txBox="1">
            <a:spLocks/>
          </p:cNvSpPr>
          <p:nvPr/>
        </p:nvSpPr>
        <p:spPr>
          <a:xfrm>
            <a:off x="5549151" y="4158873"/>
            <a:ext cx="888759" cy="382415"/>
          </a:xfrm>
          <a:prstGeom prst="rect">
            <a:avLst/>
          </a:prstGeom>
        </p:spPr>
        <p:txBody>
          <a:bodyPr spcFirstLastPara="1" vert="horz" wrap="square" lIns="91425" tIns="91425" rIns="91425" bIns="91425"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pPr>
            <a:r>
              <a:rPr lang="en-US" sz="2400" b="1" dirty="0">
                <a:latin typeface="Calibri" panose="020F0502020204030204" pitchFamily="34" charset="0"/>
                <a:ea typeface="Calibri" panose="020F0502020204030204" pitchFamily="34" charset="0"/>
                <a:cs typeface="Calibri" panose="020F0502020204030204" pitchFamily="34" charset="0"/>
              </a:rPr>
              <a:t>C</a:t>
            </a:r>
            <a:r>
              <a:rPr lang="en-IN" sz="2400" b="1" dirty="0">
                <a:latin typeface="Calibri" panose="020F0502020204030204" pitchFamily="34" charset="0"/>
                <a:ea typeface="Calibri" panose="020F0502020204030204" pitchFamily="34" charset="0"/>
                <a:cs typeface="Calibri" panose="020F0502020204030204" pitchFamily="34" charset="0"/>
              </a:rPr>
              <a:t>SV</a:t>
            </a:r>
          </a:p>
        </p:txBody>
      </p:sp>
      <p:sp>
        <p:nvSpPr>
          <p:cNvPr id="54" name="Google Shape;248;p40">
            <a:extLst>
              <a:ext uri="{FF2B5EF4-FFF2-40B4-BE49-F238E27FC236}">
                <a16:creationId xmlns:a16="http://schemas.microsoft.com/office/drawing/2014/main" id="{882B89AE-B8AF-FADF-584A-4C5DECD44936}"/>
              </a:ext>
            </a:extLst>
          </p:cNvPr>
          <p:cNvSpPr txBox="1">
            <a:spLocks/>
          </p:cNvSpPr>
          <p:nvPr/>
        </p:nvSpPr>
        <p:spPr>
          <a:xfrm>
            <a:off x="8812865" y="4145192"/>
            <a:ext cx="1337159" cy="396095"/>
          </a:xfrm>
          <a:prstGeom prst="rect">
            <a:avLst/>
          </a:prstGeom>
        </p:spPr>
        <p:txBody>
          <a:bodyPr spcFirstLastPara="1" vert="horz" wrap="square" lIns="91425" tIns="91425" rIns="91425" bIns="91425"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pPr>
            <a:r>
              <a:rPr lang="en-GB" sz="2400" b="1" dirty="0">
                <a:latin typeface="Calibri" panose="020F0502020204030204" pitchFamily="34" charset="0"/>
                <a:ea typeface="Calibri" panose="020F0502020204030204" pitchFamily="34" charset="0"/>
                <a:cs typeface="Calibri" panose="020F0502020204030204" pitchFamily="34" charset="0"/>
              </a:rPr>
              <a:t>I</a:t>
            </a:r>
            <a:r>
              <a:rPr lang="en-IN" sz="2400" b="1" dirty="0">
                <a:latin typeface="Calibri" panose="020F0502020204030204" pitchFamily="34" charset="0"/>
                <a:ea typeface="Calibri" panose="020F0502020204030204" pitchFamily="34" charset="0"/>
                <a:cs typeface="Calibri" panose="020F0502020204030204" pitchFamily="34" charset="0"/>
              </a:rPr>
              <a:t>mages </a:t>
            </a:r>
          </a:p>
        </p:txBody>
      </p:sp>
      <p:sp>
        <p:nvSpPr>
          <p:cNvPr id="56" name="Google Shape;255;p40">
            <a:extLst>
              <a:ext uri="{FF2B5EF4-FFF2-40B4-BE49-F238E27FC236}">
                <a16:creationId xmlns:a16="http://schemas.microsoft.com/office/drawing/2014/main" id="{10BCA457-5103-26C4-2967-C69B513B9947}"/>
              </a:ext>
            </a:extLst>
          </p:cNvPr>
          <p:cNvSpPr txBox="1">
            <a:spLocks/>
          </p:cNvSpPr>
          <p:nvPr/>
        </p:nvSpPr>
        <p:spPr>
          <a:xfrm>
            <a:off x="4891176" y="2762406"/>
            <a:ext cx="2126544" cy="637649"/>
          </a:xfrm>
          <a:prstGeom prst="rect">
            <a:avLst/>
          </a:prstGeom>
        </p:spPr>
        <p:txBody>
          <a:bodyPr spcFirstLastPara="1" wrap="square" lIns="91425" tIns="91425" rIns="91425" bIns="91425"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GB" sz="2000" dirty="0">
                <a:latin typeface="Calibri" panose="020F0502020204030204" pitchFamily="34" charset="0"/>
                <a:ea typeface="Calibri" panose="020F0502020204030204" pitchFamily="34" charset="0"/>
                <a:cs typeface="Calibri" panose="020F0502020204030204" pitchFamily="34" charset="0"/>
              </a:rPr>
              <a:t>The data occupies 10 GB of disk space </a:t>
            </a:r>
          </a:p>
        </p:txBody>
      </p:sp>
      <p:sp>
        <p:nvSpPr>
          <p:cNvPr id="57" name="Google Shape;256;p40">
            <a:extLst>
              <a:ext uri="{FF2B5EF4-FFF2-40B4-BE49-F238E27FC236}">
                <a16:creationId xmlns:a16="http://schemas.microsoft.com/office/drawing/2014/main" id="{724EE852-3F87-4A77-98B6-7E167C818187}"/>
              </a:ext>
            </a:extLst>
          </p:cNvPr>
          <p:cNvSpPr txBox="1">
            <a:spLocks/>
          </p:cNvSpPr>
          <p:nvPr/>
        </p:nvSpPr>
        <p:spPr>
          <a:xfrm>
            <a:off x="8416997" y="2625644"/>
            <a:ext cx="2222337" cy="911172"/>
          </a:xfrm>
          <a:prstGeom prst="rect">
            <a:avLst/>
          </a:prstGeom>
        </p:spPr>
        <p:txBody>
          <a:bodyPr spcFirstLastPara="1" wrap="square" lIns="91425" tIns="91425" rIns="91425" bIns="91425"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GB" sz="2000" dirty="0">
                <a:latin typeface="Calibri" panose="020F0502020204030204" pitchFamily="34" charset="0"/>
                <a:ea typeface="Calibri" panose="020F0502020204030204" pitchFamily="34" charset="0"/>
                <a:cs typeface="Calibri" panose="020F0502020204030204" pitchFamily="34" charset="0"/>
              </a:rPr>
              <a:t>The data comes with  and JPG and CSV image files</a:t>
            </a:r>
          </a:p>
        </p:txBody>
      </p:sp>
      <p:sp>
        <p:nvSpPr>
          <p:cNvPr id="58" name="Google Shape;257;p40">
            <a:extLst>
              <a:ext uri="{FF2B5EF4-FFF2-40B4-BE49-F238E27FC236}">
                <a16:creationId xmlns:a16="http://schemas.microsoft.com/office/drawing/2014/main" id="{6B238EAD-1585-BA17-C558-3DFAEE5AB22F}"/>
              </a:ext>
            </a:extLst>
          </p:cNvPr>
          <p:cNvSpPr txBox="1">
            <a:spLocks/>
          </p:cNvSpPr>
          <p:nvPr/>
        </p:nvSpPr>
        <p:spPr>
          <a:xfrm>
            <a:off x="1143989" y="4574464"/>
            <a:ext cx="2230083" cy="939280"/>
          </a:xfrm>
          <a:prstGeom prst="rect">
            <a:avLst/>
          </a:prstGeom>
        </p:spPr>
        <p:txBody>
          <a:bodyPr spcFirstLastPara="1" wrap="square" lIns="91425" tIns="91425" rIns="91425" bIns="91425"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endParaRPr lang="en-GB" sz="1600" dirty="0">
              <a:latin typeface="Calibri" panose="020F0502020204030204" pitchFamily="34" charset="0"/>
              <a:ea typeface="Calibri" panose="020F0502020204030204" pitchFamily="34" charset="0"/>
              <a:cs typeface="Calibri" panose="020F0502020204030204" pitchFamily="34" charset="0"/>
            </a:endParaRPr>
          </a:p>
        </p:txBody>
      </p:sp>
      <p:sp>
        <p:nvSpPr>
          <p:cNvPr id="60" name="Google Shape;258;p40">
            <a:extLst>
              <a:ext uri="{FF2B5EF4-FFF2-40B4-BE49-F238E27FC236}">
                <a16:creationId xmlns:a16="http://schemas.microsoft.com/office/drawing/2014/main" id="{10095A45-C217-C600-1B7D-3BF07FF52E80}"/>
              </a:ext>
            </a:extLst>
          </p:cNvPr>
          <p:cNvSpPr txBox="1">
            <a:spLocks/>
          </p:cNvSpPr>
          <p:nvPr/>
        </p:nvSpPr>
        <p:spPr>
          <a:xfrm>
            <a:off x="4573868" y="4888289"/>
            <a:ext cx="3311432" cy="1063781"/>
          </a:xfrm>
          <a:prstGeom prst="rect">
            <a:avLst/>
          </a:prstGeom>
        </p:spPr>
        <p:txBody>
          <a:bodyPr spcFirstLastPara="1" wrap="square" lIns="91425" tIns="91425" rIns="91425" bIns="91425"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GB" sz="2000" dirty="0">
                <a:latin typeface="Calibri" panose="020F0502020204030204" pitchFamily="34" charset="0"/>
                <a:ea typeface="Calibri" panose="020F0502020204030204" pitchFamily="34" charset="0"/>
                <a:cs typeface="Calibri" panose="020F0502020204030204" pitchFamily="34" charset="0"/>
              </a:rPr>
              <a:t>This file contains details about 14 features of the structure of the table </a:t>
            </a:r>
          </a:p>
        </p:txBody>
      </p:sp>
      <p:sp>
        <p:nvSpPr>
          <p:cNvPr id="61" name="Google Shape;259;p40">
            <a:extLst>
              <a:ext uri="{FF2B5EF4-FFF2-40B4-BE49-F238E27FC236}">
                <a16:creationId xmlns:a16="http://schemas.microsoft.com/office/drawing/2014/main" id="{9ED51D82-76AC-39DC-77B7-F9295E9F7C26}"/>
              </a:ext>
            </a:extLst>
          </p:cNvPr>
          <p:cNvSpPr txBox="1">
            <a:spLocks/>
          </p:cNvSpPr>
          <p:nvPr/>
        </p:nvSpPr>
        <p:spPr>
          <a:xfrm>
            <a:off x="8451784" y="4860577"/>
            <a:ext cx="3451398" cy="1063784"/>
          </a:xfrm>
          <a:prstGeom prst="rect">
            <a:avLst/>
          </a:prstGeom>
        </p:spPr>
        <p:txBody>
          <a:bodyPr spcFirstLastPara="1" wrap="square" lIns="91425" tIns="91425" rIns="91425" bIns="91425"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GB" sz="2000" dirty="0">
                <a:latin typeface="Calibri" panose="020F0502020204030204" pitchFamily="34" charset="0"/>
                <a:ea typeface="Calibri" panose="020F0502020204030204" pitchFamily="34" charset="0"/>
                <a:cs typeface="Calibri" panose="020F0502020204030204" pitchFamily="34" charset="0"/>
              </a:rPr>
              <a:t>The images are in jpg format with an average pixel dimension of 512 x 512 PX</a:t>
            </a:r>
          </a:p>
        </p:txBody>
      </p:sp>
      <p:cxnSp>
        <p:nvCxnSpPr>
          <p:cNvPr id="62" name="Google Shape;232;p38">
            <a:extLst>
              <a:ext uri="{FF2B5EF4-FFF2-40B4-BE49-F238E27FC236}">
                <a16:creationId xmlns:a16="http://schemas.microsoft.com/office/drawing/2014/main" id="{56BB64CD-0BCF-DA64-07DA-0CE0C5A227E2}"/>
              </a:ext>
            </a:extLst>
          </p:cNvPr>
          <p:cNvCxnSpPr>
            <a:cxnSpLocks/>
          </p:cNvCxnSpPr>
          <p:nvPr/>
        </p:nvCxnSpPr>
        <p:spPr>
          <a:xfrm>
            <a:off x="1546693" y="2488909"/>
            <a:ext cx="1337158" cy="0"/>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cxnSp>
        <p:nvCxnSpPr>
          <p:cNvPr id="63" name="Google Shape;232;p38">
            <a:extLst>
              <a:ext uri="{FF2B5EF4-FFF2-40B4-BE49-F238E27FC236}">
                <a16:creationId xmlns:a16="http://schemas.microsoft.com/office/drawing/2014/main" id="{8F6BC1F6-67DB-5C67-E812-012AEE72AC3C}"/>
              </a:ext>
            </a:extLst>
          </p:cNvPr>
          <p:cNvCxnSpPr>
            <a:cxnSpLocks/>
          </p:cNvCxnSpPr>
          <p:nvPr/>
        </p:nvCxnSpPr>
        <p:spPr>
          <a:xfrm>
            <a:off x="5304549" y="2461775"/>
            <a:ext cx="1337158" cy="0"/>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cxnSp>
        <p:nvCxnSpPr>
          <p:cNvPr id="64" name="Google Shape;232;p38">
            <a:extLst>
              <a:ext uri="{FF2B5EF4-FFF2-40B4-BE49-F238E27FC236}">
                <a16:creationId xmlns:a16="http://schemas.microsoft.com/office/drawing/2014/main" id="{C62ED953-D2E4-8BE5-00FC-7885B12F3604}"/>
              </a:ext>
            </a:extLst>
          </p:cNvPr>
          <p:cNvCxnSpPr>
            <a:cxnSpLocks/>
          </p:cNvCxnSpPr>
          <p:nvPr/>
        </p:nvCxnSpPr>
        <p:spPr>
          <a:xfrm>
            <a:off x="8812867" y="2461775"/>
            <a:ext cx="1337158" cy="0"/>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cxnSp>
        <p:nvCxnSpPr>
          <p:cNvPr id="65" name="Google Shape;232;p38">
            <a:extLst>
              <a:ext uri="{FF2B5EF4-FFF2-40B4-BE49-F238E27FC236}">
                <a16:creationId xmlns:a16="http://schemas.microsoft.com/office/drawing/2014/main" id="{DC775A25-7602-78D1-9C75-39C6A6763B81}"/>
              </a:ext>
            </a:extLst>
          </p:cNvPr>
          <p:cNvCxnSpPr>
            <a:cxnSpLocks/>
          </p:cNvCxnSpPr>
          <p:nvPr/>
        </p:nvCxnSpPr>
        <p:spPr>
          <a:xfrm>
            <a:off x="1591518" y="4634390"/>
            <a:ext cx="1337158" cy="0"/>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cxnSp>
        <p:nvCxnSpPr>
          <p:cNvPr id="66" name="Google Shape;232;p38">
            <a:extLst>
              <a:ext uri="{FF2B5EF4-FFF2-40B4-BE49-F238E27FC236}">
                <a16:creationId xmlns:a16="http://schemas.microsoft.com/office/drawing/2014/main" id="{D2936DB8-6357-9DB1-9E7B-390C15994D7E}"/>
              </a:ext>
            </a:extLst>
          </p:cNvPr>
          <p:cNvCxnSpPr>
            <a:cxnSpLocks/>
          </p:cNvCxnSpPr>
          <p:nvPr/>
        </p:nvCxnSpPr>
        <p:spPr>
          <a:xfrm>
            <a:off x="5333834" y="4638938"/>
            <a:ext cx="1337158" cy="0"/>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cxnSp>
        <p:nvCxnSpPr>
          <p:cNvPr id="67" name="Google Shape;232;p38">
            <a:extLst>
              <a:ext uri="{FF2B5EF4-FFF2-40B4-BE49-F238E27FC236}">
                <a16:creationId xmlns:a16="http://schemas.microsoft.com/office/drawing/2014/main" id="{DF0567A9-9979-6F5D-4F62-3BE5E47A48B4}"/>
              </a:ext>
            </a:extLst>
          </p:cNvPr>
          <p:cNvCxnSpPr>
            <a:cxnSpLocks/>
          </p:cNvCxnSpPr>
          <p:nvPr/>
        </p:nvCxnSpPr>
        <p:spPr>
          <a:xfrm>
            <a:off x="8812867" y="4634390"/>
            <a:ext cx="1337158" cy="0"/>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sp>
        <p:nvSpPr>
          <p:cNvPr id="22" name="TextBox 21">
            <a:extLst>
              <a:ext uri="{FF2B5EF4-FFF2-40B4-BE49-F238E27FC236}">
                <a16:creationId xmlns:a16="http://schemas.microsoft.com/office/drawing/2014/main" id="{1E2811FE-5A6F-30AD-0883-FD87DCA9FEA9}"/>
              </a:ext>
            </a:extLst>
          </p:cNvPr>
          <p:cNvSpPr txBox="1"/>
          <p:nvPr/>
        </p:nvSpPr>
        <p:spPr>
          <a:xfrm rot="10800000" flipV="1">
            <a:off x="93661" y="4783358"/>
            <a:ext cx="4294598" cy="1708160"/>
          </a:xfrm>
          <a:prstGeom prst="rect">
            <a:avLst/>
          </a:prstGeom>
          <a:noFill/>
        </p:spPr>
        <p:txBody>
          <a:bodyPr wrap="square" rtlCol="0">
            <a:spAutoFit/>
          </a:bodyPr>
          <a:lstStyle/>
          <a:p>
            <a:r>
              <a:rPr lang="en-US" sz="2100" dirty="0">
                <a:latin typeface="Calibri" panose="020F0502020204030204" pitchFamily="34" charset="0"/>
                <a:ea typeface="Calibri" panose="020F0502020204030204" pitchFamily="34" charset="0"/>
                <a:cs typeface="Calibri" panose="020F0502020204030204" pitchFamily="34" charset="0"/>
              </a:rPr>
              <a:t> </a:t>
            </a:r>
            <a:r>
              <a:rPr lang="en-US" sz="2000" dirty="0">
                <a:latin typeface="Calibri" panose="020F0502020204030204" pitchFamily="34" charset="0"/>
                <a:ea typeface="Calibri" panose="020F0502020204030204" pitchFamily="34" charset="0"/>
                <a:cs typeface="Calibri" panose="020F0502020204030204" pitchFamily="34" charset="0"/>
              </a:rPr>
              <a:t>Our all data in jpg format, Widely used image format for compression, recognizable by the ".jpg" extension, balancing quality and file size for digital photos.</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D82A1D89-220B-1C0C-A194-9186AF7D8CC0}"/>
              </a:ext>
            </a:extLst>
          </p:cNvPr>
          <p:cNvSpPr txBox="1"/>
          <p:nvPr/>
        </p:nvSpPr>
        <p:spPr>
          <a:xfrm>
            <a:off x="965431" y="2443402"/>
            <a:ext cx="2994406" cy="1015663"/>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5000 images per 8 types of </a:t>
            </a:r>
            <a:r>
              <a:rPr lang="en-US" sz="2000" dirty="0">
                <a:latin typeface="Calibri" panose="020F0502020204030204" pitchFamily="34" charset="0"/>
                <a:ea typeface="Calibri" panose="020F0502020204030204" pitchFamily="34" charset="0"/>
                <a:cs typeface="Calibri" panose="020F0502020204030204" pitchFamily="34" charset="0"/>
              </a:rPr>
              <a:t>cancer</a:t>
            </a:r>
            <a:r>
              <a:rPr lang="en-US" sz="2000" dirty="0">
                <a:latin typeface="Calibri" panose="020F0502020204030204" pitchFamily="34" charset="0"/>
                <a:cs typeface="Calibri" panose="020F0502020204030204" pitchFamily="34" charset="0"/>
              </a:rPr>
              <a:t> 30000 for liver and 700 for heart</a:t>
            </a:r>
            <a:endParaRPr lang="en-IN" sz="2000" dirty="0">
              <a:latin typeface="Calibri" panose="020F0502020204030204" pitchFamily="34" charset="0"/>
              <a:cs typeface="Calibri" panose="020F0502020204030204" pitchFamily="34" charset="0"/>
            </a:endParaRPr>
          </a:p>
        </p:txBody>
      </p:sp>
      <p:cxnSp>
        <p:nvCxnSpPr>
          <p:cNvPr id="2" name="Straight Connector 1">
            <a:extLst>
              <a:ext uri="{FF2B5EF4-FFF2-40B4-BE49-F238E27FC236}">
                <a16:creationId xmlns:a16="http://schemas.microsoft.com/office/drawing/2014/main" id="{DB771A41-4F46-77D8-2D67-D5BD44BFCDBB}"/>
              </a:ext>
            </a:extLst>
          </p:cNvPr>
          <p:cNvCxnSpPr>
            <a:cxnSpLocks/>
          </p:cNvCxnSpPr>
          <p:nvPr/>
        </p:nvCxnSpPr>
        <p:spPr>
          <a:xfrm>
            <a:off x="3411017" y="926544"/>
            <a:ext cx="5042925" cy="0"/>
          </a:xfrm>
          <a:prstGeom prst="line">
            <a:avLst/>
          </a:prstGeom>
          <a:ln/>
          <a:effectLst>
            <a:glow rad="50800">
              <a:schemeClr val="accent1">
                <a:lumMod val="60000"/>
                <a:lumOff val="40000"/>
                <a:alpha val="44000"/>
              </a:schemeClr>
            </a:glow>
          </a:effectLst>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502767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AA7A84D8-8D75-EBBD-CB28-243E347E1DE5}"/>
              </a:ext>
            </a:extLst>
          </p:cNvPr>
          <p:cNvCxnSpPr>
            <a:cxnSpLocks noGrp="1" noRot="1" noMove="1" noResize="1" noEditPoints="1" noAdjustHandles="1" noChangeArrowheads="1" noChangeShapeType="1"/>
          </p:cNvCxnSpPr>
          <p:nvPr/>
        </p:nvCxnSpPr>
        <p:spPr>
          <a:xfrm>
            <a:off x="0" y="6764897"/>
            <a:ext cx="12192000" cy="0"/>
          </a:xfrm>
          <a:prstGeom prst="line">
            <a:avLst/>
          </a:prstGeom>
          <a:ln w="234950">
            <a:solidFill>
              <a:srgbClr val="003371"/>
            </a:solidFill>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BCB254B9-309F-A6AE-0698-8376A367340B}"/>
              </a:ext>
            </a:extLst>
          </p:cNvPr>
          <p:cNvSpPr>
            <a:spLocks noGrp="1"/>
          </p:cNvSpPr>
          <p:nvPr>
            <p:ph type="ctrTitle"/>
          </p:nvPr>
        </p:nvSpPr>
        <p:spPr>
          <a:xfrm>
            <a:off x="1524000" y="0"/>
            <a:ext cx="9144000" cy="768722"/>
          </a:xfrm>
        </p:spPr>
        <p:txBody>
          <a:bodyPr>
            <a:noAutofit/>
          </a:bodyPr>
          <a:lstStyle/>
          <a:p>
            <a:r>
              <a:rPr lang="en-GB" sz="4000" b="1" spc="300" dirty="0">
                <a:latin typeface="Calibri" panose="020F0502020204030204" pitchFamily="34" charset="0"/>
                <a:ea typeface="Calibri" panose="020F0502020204030204" pitchFamily="34" charset="0"/>
                <a:cs typeface="Calibri" panose="020F0502020204030204" pitchFamily="34" charset="0"/>
              </a:rPr>
              <a:t>Roadmap for the project</a:t>
            </a:r>
            <a:endParaRPr lang="en-IN" sz="4000" spc="3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descr="A black and grey logo with a blue background&#10;&#10;Description automatically generated">
            <a:extLst>
              <a:ext uri="{FF2B5EF4-FFF2-40B4-BE49-F238E27FC236}">
                <a16:creationId xmlns:a16="http://schemas.microsoft.com/office/drawing/2014/main" id="{9931945E-075C-FE3C-BB9E-9D4CB12A9098}"/>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0990730" y="129829"/>
            <a:ext cx="1129552" cy="911172"/>
          </a:xfrm>
          <a:prstGeom prst="rect">
            <a:avLst/>
          </a:prstGeom>
        </p:spPr>
      </p:pic>
      <p:sp>
        <p:nvSpPr>
          <p:cNvPr id="6" name="Footer Placeholder 5">
            <a:extLst>
              <a:ext uri="{FF2B5EF4-FFF2-40B4-BE49-F238E27FC236}">
                <a16:creationId xmlns:a16="http://schemas.microsoft.com/office/drawing/2014/main" id="{A39F7768-BDF3-FB4A-95A5-655CAC58CFC2}"/>
              </a:ext>
            </a:extLst>
          </p:cNvPr>
          <p:cNvSpPr>
            <a:spLocks noGrp="1" noRot="1" noMove="1" noResize="1" noEditPoints="1" noAdjustHandles="1" noChangeArrowheads="1" noChangeShapeType="1"/>
          </p:cNvSpPr>
          <p:nvPr>
            <p:ph type="ftr" sz="quarter" idx="11"/>
          </p:nvPr>
        </p:nvSpPr>
        <p:spPr>
          <a:xfrm>
            <a:off x="0" y="6248401"/>
            <a:ext cx="12192000" cy="609599"/>
          </a:xfrm>
        </p:spPr>
        <p:txBody>
          <a:bodyPr/>
          <a:lstStyle/>
          <a:p>
            <a:r>
              <a:rPr lang="en-GB" dirty="0">
                <a:latin typeface="Calibri" panose="020F0502020204030204" pitchFamily="34" charset="0"/>
                <a:ea typeface="Calibri" panose="020F0502020204030204" pitchFamily="34" charset="0"/>
                <a:cs typeface="Calibri" panose="020F0502020204030204" pitchFamily="34" charset="0"/>
              </a:rPr>
              <a:t>Established vide Uttarakhand Act No. 10 of 2023</a:t>
            </a:r>
          </a:p>
          <a:p>
            <a:r>
              <a:rPr lang="en-IN" dirty="0">
                <a:latin typeface="Calibri" panose="020F0502020204030204" pitchFamily="34" charset="0"/>
                <a:ea typeface="Calibri" panose="020F0502020204030204" pitchFamily="34" charset="0"/>
                <a:cs typeface="Calibri" panose="020F0502020204030204" pitchFamily="34" charset="0"/>
              </a:rPr>
              <a:t>Recognised by UGC under Section 2(f) of the UGC Act, 1956</a:t>
            </a:r>
          </a:p>
          <a:p>
            <a:pPr>
              <a:lnSpc>
                <a:spcPct val="150000"/>
              </a:lnSpc>
            </a:pPr>
            <a:r>
              <a:rPr lang="en-IN" b="1" i="1" spc="150" dirty="0">
                <a:solidFill>
                  <a:schemeClr val="bg1"/>
                </a:solidFill>
                <a:latin typeface="Calibri" panose="020F0502020204030204" pitchFamily="34" charset="0"/>
                <a:ea typeface="Calibri" panose="020F0502020204030204" pitchFamily="34" charset="0"/>
                <a:cs typeface="Calibri" panose="020F0502020204030204" pitchFamily="34" charset="0"/>
              </a:rPr>
              <a:t>dituniversity.edu.in</a:t>
            </a:r>
          </a:p>
        </p:txBody>
      </p:sp>
      <p:sp>
        <p:nvSpPr>
          <p:cNvPr id="7" name="Slide Number Placeholder 6">
            <a:extLst>
              <a:ext uri="{FF2B5EF4-FFF2-40B4-BE49-F238E27FC236}">
                <a16:creationId xmlns:a16="http://schemas.microsoft.com/office/drawing/2014/main" id="{F6201975-E8BF-6FAB-BAD8-E25B477BF1F4}"/>
              </a:ext>
            </a:extLst>
          </p:cNvPr>
          <p:cNvSpPr>
            <a:spLocks noGrp="1" noRot="1" noMove="1" noResize="1" noEditPoints="1" noAdjustHandles="1" noChangeArrowheads="1" noChangeShapeType="1"/>
          </p:cNvSpPr>
          <p:nvPr>
            <p:ph type="sldNum" sz="quarter" idx="12"/>
          </p:nvPr>
        </p:nvSpPr>
        <p:spPr/>
        <p:txBody>
          <a:bodyPr/>
          <a:lstStyle/>
          <a:p>
            <a:fld id="{0D4B6295-80BB-4FCB-92B1-AA444A4CA137}" type="slidenum">
              <a:rPr lang="en-IN" smtClean="0"/>
              <a:t>9</a:t>
            </a:fld>
            <a:endParaRPr lang="en-IN" dirty="0"/>
          </a:p>
        </p:txBody>
      </p:sp>
      <p:cxnSp>
        <p:nvCxnSpPr>
          <p:cNvPr id="9" name="Straight Connector 8">
            <a:extLst>
              <a:ext uri="{FF2B5EF4-FFF2-40B4-BE49-F238E27FC236}">
                <a16:creationId xmlns:a16="http://schemas.microsoft.com/office/drawing/2014/main" id="{5C6A8325-D536-9B12-4787-810742F3023A}"/>
              </a:ext>
            </a:extLst>
          </p:cNvPr>
          <p:cNvCxnSpPr>
            <a:cxnSpLocks noGrp="1" noRot="1" noMove="1" noResize="1" noEditPoints="1" noAdjustHandles="1" noChangeArrowheads="1" noChangeShapeType="1"/>
          </p:cNvCxnSpPr>
          <p:nvPr/>
        </p:nvCxnSpPr>
        <p:spPr>
          <a:xfrm>
            <a:off x="0" y="48466"/>
            <a:ext cx="12192000" cy="0"/>
          </a:xfrm>
          <a:prstGeom prst="line">
            <a:avLst/>
          </a:prstGeom>
          <a:ln w="76200">
            <a:solidFill>
              <a:srgbClr val="D5DE2F"/>
            </a:solidFill>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7375174F-5106-FAF7-6FCD-C757A82FD70E}"/>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90575" y="48466"/>
            <a:ext cx="1542857" cy="1428571"/>
          </a:xfrm>
          <a:prstGeom prst="rect">
            <a:avLst/>
          </a:prstGeom>
        </p:spPr>
      </p:pic>
      <p:sp>
        <p:nvSpPr>
          <p:cNvPr id="10" name="TextBox 9">
            <a:extLst>
              <a:ext uri="{FF2B5EF4-FFF2-40B4-BE49-F238E27FC236}">
                <a16:creationId xmlns:a16="http://schemas.microsoft.com/office/drawing/2014/main" id="{6D74A5DD-C6D4-51BE-29BD-2952F9B73FF2}"/>
              </a:ext>
            </a:extLst>
          </p:cNvPr>
          <p:cNvSpPr txBox="1"/>
          <p:nvPr/>
        </p:nvSpPr>
        <p:spPr>
          <a:xfrm>
            <a:off x="379918" y="1249713"/>
            <a:ext cx="11664203" cy="369332"/>
          </a:xfrm>
          <a:prstGeom prst="rect">
            <a:avLst/>
          </a:prstGeom>
          <a:noFill/>
        </p:spPr>
        <p:txBody>
          <a:bodyPr wrap="square">
            <a:spAutoFit/>
          </a:bodyPr>
          <a:lstStyle/>
          <a:p>
            <a:r>
              <a:rPr lang="en-IN" dirty="0">
                <a:latin typeface="Calibri" panose="020F0502020204030204" pitchFamily="34" charset="0"/>
                <a:ea typeface="Calibri" panose="020F0502020204030204" pitchFamily="34" charset="0"/>
                <a:cs typeface="Calibri" panose="020F0502020204030204" pitchFamily="34" charset="0"/>
              </a:rPr>
              <a:t> In this slide we are describing all the steps of the project, we are doing in 6 phase :-</a:t>
            </a:r>
          </a:p>
        </p:txBody>
      </p:sp>
      <p:pic>
        <p:nvPicPr>
          <p:cNvPr id="12" name="Picture 11" descr="A diagram of a person&#10;&#10;Description automatically generated with medium confidence">
            <a:extLst>
              <a:ext uri="{FF2B5EF4-FFF2-40B4-BE49-F238E27FC236}">
                <a16:creationId xmlns:a16="http://schemas.microsoft.com/office/drawing/2014/main" id="{F2667B2A-3513-BA96-A8EB-97C3E556F6DE}"/>
              </a:ext>
            </a:extLst>
          </p:cNvPr>
          <p:cNvPicPr>
            <a:picLocks noChangeAspect="1"/>
          </p:cNvPicPr>
          <p:nvPr/>
        </p:nvPicPr>
        <p:blipFill>
          <a:blip r:embed="rId5">
            <a:duotone>
              <a:prstClr val="black"/>
              <a:srgbClr val="D5DE2F">
                <a:tint val="45000"/>
                <a:satMod val="400000"/>
              </a:srgbClr>
            </a:duotone>
            <a:extLst>
              <a:ext uri="{28A0092B-C50C-407E-A947-70E740481C1C}">
                <a14:useLocalDpi xmlns:a14="http://schemas.microsoft.com/office/drawing/2010/main" val="0"/>
              </a:ext>
            </a:extLst>
          </a:blip>
          <a:stretch>
            <a:fillRect/>
          </a:stretch>
        </p:blipFill>
        <p:spPr>
          <a:xfrm>
            <a:off x="4607859" y="1296140"/>
            <a:ext cx="2875137" cy="5091977"/>
          </a:xfrm>
          <a:prstGeom prst="rect">
            <a:avLst/>
          </a:prstGeom>
        </p:spPr>
      </p:pic>
      <p:sp>
        <p:nvSpPr>
          <p:cNvPr id="21" name="TextBox 20">
            <a:extLst>
              <a:ext uri="{FF2B5EF4-FFF2-40B4-BE49-F238E27FC236}">
                <a16:creationId xmlns:a16="http://schemas.microsoft.com/office/drawing/2014/main" id="{9443152A-E098-F0A1-BA05-31F6D56708F8}"/>
              </a:ext>
            </a:extLst>
          </p:cNvPr>
          <p:cNvSpPr txBox="1"/>
          <p:nvPr/>
        </p:nvSpPr>
        <p:spPr>
          <a:xfrm>
            <a:off x="7634796" y="1597981"/>
            <a:ext cx="4557204" cy="1200329"/>
          </a:xfrm>
          <a:prstGeom prst="rect">
            <a:avLst/>
          </a:prstGeom>
          <a:noFill/>
        </p:spPr>
        <p:txBody>
          <a:bodyPr wrap="square" rtlCol="0">
            <a:spAutoFit/>
          </a:bodyPr>
          <a:lstStyle/>
          <a:p>
            <a:r>
              <a:rPr lang="en-IN" b="1" dirty="0">
                <a:latin typeface="Calibri" panose="020F0502020204030204" pitchFamily="34" charset="0"/>
                <a:ea typeface="Calibri" panose="020F0502020204030204" pitchFamily="34" charset="0"/>
                <a:cs typeface="Calibri" panose="020F0502020204030204" pitchFamily="34" charset="0"/>
              </a:rPr>
              <a:t>Server setup</a:t>
            </a:r>
          </a:p>
          <a:p>
            <a:r>
              <a:rPr lang="en-US" dirty="0">
                <a:latin typeface="Calibri" panose="020F0502020204030204" pitchFamily="34" charset="0"/>
                <a:ea typeface="Calibri" panose="020F0502020204030204" pitchFamily="34" charset="0"/>
                <a:cs typeface="Calibri" panose="020F0502020204030204" pitchFamily="34" charset="0"/>
              </a:rPr>
              <a:t>Server setup involves configuring hardware and software for data storage, enable efficient operations.</a:t>
            </a:r>
            <a:endParaRPr lang="en-IN" dirty="0">
              <a:latin typeface="Calibri" panose="020F0502020204030204" pitchFamily="34" charset="0"/>
              <a:ea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A8E3BED7-D567-2B54-1FE9-C2D90C2A1E4B}"/>
              </a:ext>
            </a:extLst>
          </p:cNvPr>
          <p:cNvSpPr txBox="1"/>
          <p:nvPr/>
        </p:nvSpPr>
        <p:spPr>
          <a:xfrm>
            <a:off x="7597196" y="3167675"/>
            <a:ext cx="4250691" cy="923330"/>
          </a:xfrm>
          <a:prstGeom prst="rect">
            <a:avLst/>
          </a:prstGeom>
          <a:noFill/>
        </p:spPr>
        <p:txBody>
          <a:bodyPr wrap="square" rtlCol="0">
            <a:spAutoFit/>
          </a:bodyPr>
          <a:lstStyle/>
          <a:p>
            <a:r>
              <a:rPr lang="en-GB" b="1" dirty="0">
                <a:latin typeface="Calibri" panose="020F0502020204030204" pitchFamily="34" charset="0"/>
                <a:ea typeface="Calibri" panose="020F0502020204030204" pitchFamily="34" charset="0"/>
                <a:cs typeface="Calibri" panose="020F0502020204030204" pitchFamily="34" charset="0"/>
              </a:rPr>
              <a:t>Setup backend</a:t>
            </a:r>
          </a:p>
          <a:p>
            <a:r>
              <a:rPr lang="en-IN" dirty="0">
                <a:latin typeface="Calibri" panose="020F0502020204030204" pitchFamily="34" charset="0"/>
                <a:ea typeface="Calibri" panose="020F0502020204030204" pitchFamily="34" charset="0"/>
                <a:cs typeface="Calibri" panose="020F0502020204030204" pitchFamily="34" charset="0"/>
              </a:rPr>
              <a:t>Setting the backend related things like API connecting database and server.</a:t>
            </a:r>
          </a:p>
        </p:txBody>
      </p:sp>
      <p:sp>
        <p:nvSpPr>
          <p:cNvPr id="23" name="TextBox 22">
            <a:extLst>
              <a:ext uri="{FF2B5EF4-FFF2-40B4-BE49-F238E27FC236}">
                <a16:creationId xmlns:a16="http://schemas.microsoft.com/office/drawing/2014/main" id="{1AA72A5C-0097-9F2D-3F94-D952114EF98D}"/>
              </a:ext>
            </a:extLst>
          </p:cNvPr>
          <p:cNvSpPr txBox="1"/>
          <p:nvPr/>
        </p:nvSpPr>
        <p:spPr>
          <a:xfrm>
            <a:off x="508186" y="3301095"/>
            <a:ext cx="3730077" cy="923330"/>
          </a:xfrm>
          <a:prstGeom prst="rect">
            <a:avLst/>
          </a:prstGeom>
          <a:noFill/>
        </p:spPr>
        <p:txBody>
          <a:bodyPr wrap="square" rtlCol="0">
            <a:spAutoFit/>
          </a:bodyPr>
          <a:lstStyle/>
          <a:p>
            <a:r>
              <a:rPr lang="en-IN" b="1" dirty="0">
                <a:latin typeface="Calibri" panose="020F0502020204030204" pitchFamily="34" charset="0"/>
                <a:ea typeface="Calibri" panose="020F0502020204030204" pitchFamily="34" charset="0"/>
                <a:cs typeface="Calibri" panose="020F0502020204030204" pitchFamily="34" charset="0"/>
              </a:rPr>
              <a:t>Frontend page</a:t>
            </a:r>
          </a:p>
          <a:p>
            <a:r>
              <a:rPr lang="en-IN" dirty="0">
                <a:latin typeface="Calibri" panose="020F0502020204030204" pitchFamily="34" charset="0"/>
                <a:ea typeface="Calibri" panose="020F0502020204030204" pitchFamily="34" charset="0"/>
                <a:cs typeface="Calibri" panose="020F0502020204030204" pitchFamily="34" charset="0"/>
              </a:rPr>
              <a:t>Making of fronted page for the easy access for the consumer.</a:t>
            </a:r>
          </a:p>
        </p:txBody>
      </p:sp>
      <p:sp>
        <p:nvSpPr>
          <p:cNvPr id="24" name="TextBox 23">
            <a:extLst>
              <a:ext uri="{FF2B5EF4-FFF2-40B4-BE49-F238E27FC236}">
                <a16:creationId xmlns:a16="http://schemas.microsoft.com/office/drawing/2014/main" id="{0A111161-7217-353A-53FF-63EE110D6453}"/>
              </a:ext>
            </a:extLst>
          </p:cNvPr>
          <p:cNvSpPr txBox="1"/>
          <p:nvPr/>
        </p:nvSpPr>
        <p:spPr>
          <a:xfrm>
            <a:off x="516287" y="4750157"/>
            <a:ext cx="3730078" cy="1200329"/>
          </a:xfrm>
          <a:prstGeom prst="rect">
            <a:avLst/>
          </a:prstGeom>
          <a:noFill/>
        </p:spPr>
        <p:txBody>
          <a:bodyPr wrap="square" rtlCol="0">
            <a:spAutoFit/>
          </a:bodyPr>
          <a:lstStyle/>
          <a:p>
            <a:r>
              <a:rPr lang="en-IN" b="1" dirty="0">
                <a:latin typeface="Calibri" panose="020F0502020204030204" pitchFamily="34" charset="0"/>
                <a:ea typeface="Calibri" panose="020F0502020204030204" pitchFamily="34" charset="0"/>
                <a:cs typeface="Calibri" panose="020F0502020204030204" pitchFamily="34" charset="0"/>
              </a:rPr>
              <a:t>Ai model training</a:t>
            </a:r>
          </a:p>
          <a:p>
            <a:r>
              <a:rPr lang="en-IN" dirty="0">
                <a:latin typeface="Calibri" panose="020F0502020204030204" pitchFamily="34" charset="0"/>
                <a:ea typeface="Calibri" panose="020F0502020204030204" pitchFamily="34" charset="0"/>
                <a:cs typeface="Calibri" panose="020F0502020204030204" pitchFamily="34" charset="0"/>
              </a:rPr>
              <a:t>Training the ai model for the best accuracy and giving the best and</a:t>
            </a:r>
          </a:p>
          <a:p>
            <a:r>
              <a:rPr lang="en-IN" dirty="0">
                <a:latin typeface="Calibri" panose="020F0502020204030204" pitchFamily="34" charset="0"/>
                <a:ea typeface="Calibri" panose="020F0502020204030204" pitchFamily="34" charset="0"/>
                <a:cs typeface="Calibri" panose="020F0502020204030204" pitchFamily="34" charset="0"/>
              </a:rPr>
              <a:t>optimal result</a:t>
            </a:r>
          </a:p>
        </p:txBody>
      </p:sp>
      <p:sp>
        <p:nvSpPr>
          <p:cNvPr id="25" name="TextBox 24">
            <a:extLst>
              <a:ext uri="{FF2B5EF4-FFF2-40B4-BE49-F238E27FC236}">
                <a16:creationId xmlns:a16="http://schemas.microsoft.com/office/drawing/2014/main" id="{F2205E0C-E5E2-2CD6-0785-FCA5ADD4E1CC}"/>
              </a:ext>
            </a:extLst>
          </p:cNvPr>
          <p:cNvSpPr txBox="1"/>
          <p:nvPr/>
        </p:nvSpPr>
        <p:spPr>
          <a:xfrm>
            <a:off x="7634796" y="5017920"/>
            <a:ext cx="4277877" cy="923330"/>
          </a:xfrm>
          <a:prstGeom prst="rect">
            <a:avLst/>
          </a:prstGeom>
          <a:noFill/>
        </p:spPr>
        <p:txBody>
          <a:bodyPr wrap="square" rtlCol="0">
            <a:spAutoFit/>
          </a:bodyPr>
          <a:lstStyle/>
          <a:p>
            <a:r>
              <a:rPr lang="en-IN" b="1" dirty="0">
                <a:latin typeface="Calibri" panose="020F0502020204030204" pitchFamily="34" charset="0"/>
                <a:ea typeface="Calibri" panose="020F0502020204030204" pitchFamily="34" charset="0"/>
                <a:cs typeface="Calibri" panose="020F0502020204030204" pitchFamily="34" charset="0"/>
              </a:rPr>
              <a:t>Integrating everything at backend</a:t>
            </a:r>
          </a:p>
          <a:p>
            <a:r>
              <a:rPr lang="en-IN" dirty="0">
                <a:latin typeface="Calibri" panose="020F0502020204030204" pitchFamily="34" charset="0"/>
                <a:ea typeface="Calibri" panose="020F0502020204030204" pitchFamily="34" charset="0"/>
                <a:cs typeface="Calibri" panose="020F0502020204030204" pitchFamily="34" charset="0"/>
              </a:rPr>
              <a:t>Integrating all the things backend and server and ai model to complete the project</a:t>
            </a:r>
          </a:p>
        </p:txBody>
      </p:sp>
      <p:sp>
        <p:nvSpPr>
          <p:cNvPr id="26" name="TextBox 25">
            <a:extLst>
              <a:ext uri="{FF2B5EF4-FFF2-40B4-BE49-F238E27FC236}">
                <a16:creationId xmlns:a16="http://schemas.microsoft.com/office/drawing/2014/main" id="{B66C9139-B3FE-70E3-CE4B-B362128B1D48}"/>
              </a:ext>
            </a:extLst>
          </p:cNvPr>
          <p:cNvSpPr txBox="1"/>
          <p:nvPr/>
        </p:nvSpPr>
        <p:spPr>
          <a:xfrm>
            <a:off x="474472" y="1673876"/>
            <a:ext cx="3845860" cy="923330"/>
          </a:xfrm>
          <a:prstGeom prst="rect">
            <a:avLst/>
          </a:prstGeom>
          <a:noFill/>
        </p:spPr>
        <p:txBody>
          <a:bodyPr wrap="square" rtlCol="0">
            <a:spAutoFit/>
          </a:bodyPr>
          <a:lstStyle/>
          <a:p>
            <a:r>
              <a:rPr lang="en-IN" b="1" dirty="0">
                <a:latin typeface="Calibri" panose="020F0502020204030204" pitchFamily="34" charset="0"/>
                <a:ea typeface="Calibri" panose="020F0502020204030204" pitchFamily="34" charset="0"/>
                <a:cs typeface="Calibri" panose="020F0502020204030204" pitchFamily="34" charset="0"/>
              </a:rPr>
              <a:t>Development of container</a:t>
            </a:r>
          </a:p>
          <a:p>
            <a:r>
              <a:rPr lang="en-IN" dirty="0">
                <a:latin typeface="Calibri" panose="020F0502020204030204" pitchFamily="34" charset="0"/>
                <a:ea typeface="Calibri" panose="020F0502020204030204" pitchFamily="34" charset="0"/>
                <a:cs typeface="Calibri" panose="020F0502020204030204" pitchFamily="34" charset="0"/>
              </a:rPr>
              <a:t>Developing the virtual space with the help of the container </a:t>
            </a:r>
          </a:p>
        </p:txBody>
      </p:sp>
      <p:sp>
        <p:nvSpPr>
          <p:cNvPr id="27" name="TextBox 26">
            <a:extLst>
              <a:ext uri="{FF2B5EF4-FFF2-40B4-BE49-F238E27FC236}">
                <a16:creationId xmlns:a16="http://schemas.microsoft.com/office/drawing/2014/main" id="{13F2D3B9-162D-76AE-F1E0-8625BDDC4B56}"/>
              </a:ext>
            </a:extLst>
          </p:cNvPr>
          <p:cNvSpPr txBox="1"/>
          <p:nvPr/>
        </p:nvSpPr>
        <p:spPr>
          <a:xfrm>
            <a:off x="4956662" y="1847812"/>
            <a:ext cx="419961" cy="646331"/>
          </a:xfrm>
          <a:prstGeom prst="rect">
            <a:avLst/>
          </a:prstGeom>
          <a:noFill/>
          <a:effectLst>
            <a:glow rad="139700">
              <a:schemeClr val="accent5">
                <a:satMod val="175000"/>
                <a:alpha val="40000"/>
              </a:schemeClr>
            </a:glow>
          </a:effectLst>
        </p:spPr>
        <p:txBody>
          <a:bodyPr wrap="square" rtlCol="0">
            <a:spAutoFit/>
          </a:bodyPr>
          <a:lstStyle/>
          <a:p>
            <a:r>
              <a:rPr lang="en-GB" sz="3600" dirty="0">
                <a:ln w="0"/>
                <a:solidFill>
                  <a:schemeClr val="accent1"/>
                </a:solidFill>
                <a:effectLst>
                  <a:glow rad="139700">
                    <a:schemeClr val="accent6">
                      <a:satMod val="175000"/>
                      <a:alpha val="40000"/>
                    </a:schemeClr>
                  </a:glow>
                  <a:outerShdw blurRad="38100" dist="25400" dir="5400000" algn="ctr" rotWithShape="0">
                    <a:srgbClr val="6E747A">
                      <a:alpha val="43000"/>
                    </a:srgbClr>
                  </a:outerShdw>
                </a:effectLst>
              </a:rPr>
              <a:t>1</a:t>
            </a:r>
            <a:endParaRPr lang="en-IN" sz="3600" dirty="0">
              <a:ln w="0"/>
              <a:solidFill>
                <a:schemeClr val="accent1"/>
              </a:solidFill>
              <a:effectLst>
                <a:glow rad="139700">
                  <a:schemeClr val="accent6">
                    <a:satMod val="175000"/>
                    <a:alpha val="40000"/>
                  </a:schemeClr>
                </a:glow>
                <a:outerShdw blurRad="38100" dist="25400" dir="5400000" algn="ctr" rotWithShape="0">
                  <a:srgbClr val="6E747A">
                    <a:alpha val="43000"/>
                  </a:srgbClr>
                </a:outerShdw>
              </a:effectLst>
            </a:endParaRPr>
          </a:p>
        </p:txBody>
      </p:sp>
      <p:sp>
        <p:nvSpPr>
          <p:cNvPr id="28" name="TextBox 27">
            <a:extLst>
              <a:ext uri="{FF2B5EF4-FFF2-40B4-BE49-F238E27FC236}">
                <a16:creationId xmlns:a16="http://schemas.microsoft.com/office/drawing/2014/main" id="{C2B84707-83B1-1772-23EA-40848B10FCF7}"/>
              </a:ext>
            </a:extLst>
          </p:cNvPr>
          <p:cNvSpPr txBox="1"/>
          <p:nvPr/>
        </p:nvSpPr>
        <p:spPr>
          <a:xfrm>
            <a:off x="5008919" y="3528065"/>
            <a:ext cx="367704" cy="646331"/>
          </a:xfrm>
          <a:prstGeom prst="rect">
            <a:avLst/>
          </a:prstGeom>
          <a:noFill/>
          <a:effectLst>
            <a:glow rad="63500">
              <a:schemeClr val="accent2">
                <a:satMod val="175000"/>
                <a:alpha val="40000"/>
              </a:schemeClr>
            </a:glow>
          </a:effectLst>
        </p:spPr>
        <p:txBody>
          <a:bodyPr wrap="square" rtlCol="0">
            <a:spAutoFit/>
          </a:bodyPr>
          <a:lstStyle/>
          <a:p>
            <a:r>
              <a:rPr lang="en-GB" sz="3600" dirty="0">
                <a:ln w="0"/>
                <a:solidFill>
                  <a:schemeClr val="accent1"/>
                </a:solidFill>
                <a:effectLst>
                  <a:glow rad="139700">
                    <a:schemeClr val="accent6">
                      <a:satMod val="175000"/>
                      <a:alpha val="40000"/>
                    </a:schemeClr>
                  </a:glow>
                  <a:outerShdw blurRad="38100" dist="25400" dir="5400000" algn="ctr" rotWithShape="0">
                    <a:srgbClr val="6E747A">
                      <a:alpha val="43000"/>
                    </a:srgbClr>
                  </a:outerShdw>
                </a:effectLst>
              </a:rPr>
              <a:t>3</a:t>
            </a:r>
            <a:endParaRPr lang="en-IN" sz="3600" dirty="0">
              <a:ln w="0"/>
              <a:solidFill>
                <a:schemeClr val="accent1"/>
              </a:solidFill>
              <a:effectLst>
                <a:glow rad="139700">
                  <a:schemeClr val="accent6">
                    <a:satMod val="175000"/>
                    <a:alpha val="40000"/>
                  </a:schemeClr>
                </a:glow>
                <a:outerShdw blurRad="38100" dist="25400" dir="5400000" algn="ctr" rotWithShape="0">
                  <a:srgbClr val="6E747A">
                    <a:alpha val="43000"/>
                  </a:srgbClr>
                </a:outerShdw>
              </a:effectLst>
            </a:endParaRPr>
          </a:p>
        </p:txBody>
      </p:sp>
      <p:sp>
        <p:nvSpPr>
          <p:cNvPr id="29" name="TextBox 28">
            <a:extLst>
              <a:ext uri="{FF2B5EF4-FFF2-40B4-BE49-F238E27FC236}">
                <a16:creationId xmlns:a16="http://schemas.microsoft.com/office/drawing/2014/main" id="{855AB824-06D5-50B3-DF24-F3CF7FA34A6E}"/>
              </a:ext>
            </a:extLst>
          </p:cNvPr>
          <p:cNvSpPr txBox="1"/>
          <p:nvPr/>
        </p:nvSpPr>
        <p:spPr>
          <a:xfrm>
            <a:off x="6649284" y="1843152"/>
            <a:ext cx="472218" cy="646331"/>
          </a:xfrm>
          <a:prstGeom prst="rect">
            <a:avLst/>
          </a:prstGeom>
          <a:noFill/>
          <a:effectLst>
            <a:glow rad="228600">
              <a:schemeClr val="accent5">
                <a:satMod val="175000"/>
                <a:alpha val="40000"/>
              </a:schemeClr>
            </a:glow>
          </a:effectLst>
        </p:spPr>
        <p:txBody>
          <a:bodyPr wrap="square" rtlCol="0">
            <a:spAutoFit/>
          </a:bodyPr>
          <a:lstStyle/>
          <a:p>
            <a:r>
              <a:rPr lang="en-GB" sz="3600" dirty="0">
                <a:ln w="0"/>
                <a:solidFill>
                  <a:schemeClr val="accent1"/>
                </a:solidFill>
                <a:effectLst>
                  <a:glow rad="139700">
                    <a:schemeClr val="accent6">
                      <a:satMod val="175000"/>
                      <a:alpha val="40000"/>
                    </a:schemeClr>
                  </a:glow>
                  <a:outerShdw blurRad="38100" dist="25400" dir="5400000" algn="ctr" rotWithShape="0">
                    <a:srgbClr val="6E747A">
                      <a:alpha val="43000"/>
                    </a:srgbClr>
                  </a:outerShdw>
                </a:effectLst>
              </a:rPr>
              <a:t>2</a:t>
            </a:r>
            <a:endParaRPr lang="en-IN" sz="3600" dirty="0">
              <a:ln w="0"/>
              <a:solidFill>
                <a:schemeClr val="accent1"/>
              </a:solidFill>
              <a:effectLst>
                <a:glow rad="139700">
                  <a:schemeClr val="accent6">
                    <a:satMod val="175000"/>
                    <a:alpha val="40000"/>
                  </a:schemeClr>
                </a:glow>
                <a:outerShdw blurRad="38100" dist="25400" dir="5400000" algn="ctr" rotWithShape="0">
                  <a:srgbClr val="6E747A">
                    <a:alpha val="43000"/>
                  </a:srgbClr>
                </a:outerShdw>
              </a:effectLst>
            </a:endParaRPr>
          </a:p>
        </p:txBody>
      </p:sp>
      <p:sp>
        <p:nvSpPr>
          <p:cNvPr id="30" name="TextBox 29">
            <a:extLst>
              <a:ext uri="{FF2B5EF4-FFF2-40B4-BE49-F238E27FC236}">
                <a16:creationId xmlns:a16="http://schemas.microsoft.com/office/drawing/2014/main" id="{BD496C8E-4535-B18A-574A-4C769D9074B9}"/>
              </a:ext>
            </a:extLst>
          </p:cNvPr>
          <p:cNvSpPr txBox="1"/>
          <p:nvPr/>
        </p:nvSpPr>
        <p:spPr>
          <a:xfrm>
            <a:off x="6649284" y="3539554"/>
            <a:ext cx="472218" cy="646331"/>
          </a:xfrm>
          <a:prstGeom prst="rect">
            <a:avLst/>
          </a:prstGeom>
          <a:noFill/>
          <a:effectLst>
            <a:glow rad="63500">
              <a:schemeClr val="accent2">
                <a:satMod val="175000"/>
                <a:alpha val="40000"/>
              </a:schemeClr>
            </a:glow>
          </a:effectLst>
        </p:spPr>
        <p:txBody>
          <a:bodyPr wrap="square" rtlCol="0">
            <a:spAutoFit/>
          </a:bodyPr>
          <a:lstStyle/>
          <a:p>
            <a:r>
              <a:rPr lang="en-GB" sz="3600" dirty="0">
                <a:ln w="0"/>
                <a:solidFill>
                  <a:schemeClr val="accent1"/>
                </a:solidFill>
                <a:effectLst>
                  <a:glow rad="139700">
                    <a:schemeClr val="accent6">
                      <a:satMod val="175000"/>
                      <a:alpha val="40000"/>
                    </a:schemeClr>
                  </a:glow>
                  <a:outerShdw blurRad="38100" dist="25400" dir="5400000" algn="ctr" rotWithShape="0">
                    <a:srgbClr val="6E747A">
                      <a:alpha val="43000"/>
                    </a:srgbClr>
                  </a:outerShdw>
                </a:effectLst>
              </a:rPr>
              <a:t>4</a:t>
            </a:r>
            <a:endParaRPr lang="en-IN" sz="3600" dirty="0">
              <a:ln w="0"/>
              <a:solidFill>
                <a:schemeClr val="accent1"/>
              </a:solidFill>
              <a:effectLst>
                <a:glow rad="139700">
                  <a:schemeClr val="accent6">
                    <a:satMod val="175000"/>
                    <a:alpha val="40000"/>
                  </a:schemeClr>
                </a:glow>
                <a:outerShdw blurRad="38100" dist="25400" dir="5400000" algn="ctr" rotWithShape="0">
                  <a:srgbClr val="6E747A">
                    <a:alpha val="43000"/>
                  </a:srgbClr>
                </a:outerShdw>
              </a:effectLst>
            </a:endParaRPr>
          </a:p>
        </p:txBody>
      </p:sp>
      <p:sp>
        <p:nvSpPr>
          <p:cNvPr id="31" name="TextBox 30">
            <a:extLst>
              <a:ext uri="{FF2B5EF4-FFF2-40B4-BE49-F238E27FC236}">
                <a16:creationId xmlns:a16="http://schemas.microsoft.com/office/drawing/2014/main" id="{1CC26F67-4BFE-7D09-9409-395EE534DD08}"/>
              </a:ext>
            </a:extLst>
          </p:cNvPr>
          <p:cNvSpPr txBox="1"/>
          <p:nvPr/>
        </p:nvSpPr>
        <p:spPr>
          <a:xfrm>
            <a:off x="4971833" y="5208318"/>
            <a:ext cx="472218" cy="646331"/>
          </a:xfrm>
          <a:prstGeom prst="rect">
            <a:avLst/>
          </a:prstGeom>
          <a:noFill/>
          <a:effectLst>
            <a:glow rad="63500">
              <a:schemeClr val="accent2">
                <a:satMod val="175000"/>
                <a:alpha val="40000"/>
              </a:schemeClr>
            </a:glow>
          </a:effectLst>
        </p:spPr>
        <p:txBody>
          <a:bodyPr wrap="square" rtlCol="0">
            <a:spAutoFit/>
          </a:bodyPr>
          <a:lstStyle/>
          <a:p>
            <a:r>
              <a:rPr lang="en-GB" sz="3600" dirty="0">
                <a:ln w="0"/>
                <a:solidFill>
                  <a:schemeClr val="accent1"/>
                </a:solidFill>
                <a:effectLst>
                  <a:glow rad="139700">
                    <a:schemeClr val="accent6">
                      <a:satMod val="175000"/>
                      <a:alpha val="40000"/>
                    </a:schemeClr>
                  </a:glow>
                  <a:outerShdw blurRad="38100" dist="25400" dir="5400000" algn="ctr" rotWithShape="0">
                    <a:srgbClr val="6E747A">
                      <a:alpha val="43000"/>
                    </a:srgbClr>
                  </a:outerShdw>
                </a:effectLst>
              </a:rPr>
              <a:t>5</a:t>
            </a:r>
            <a:endParaRPr lang="en-IN" sz="3600" dirty="0">
              <a:ln w="0"/>
              <a:solidFill>
                <a:schemeClr val="accent1"/>
              </a:solidFill>
              <a:effectLst>
                <a:glow rad="139700">
                  <a:schemeClr val="accent6">
                    <a:satMod val="175000"/>
                    <a:alpha val="40000"/>
                  </a:schemeClr>
                </a:glow>
                <a:outerShdw blurRad="38100" dist="25400" dir="5400000" algn="ctr" rotWithShape="0">
                  <a:srgbClr val="6E747A">
                    <a:alpha val="43000"/>
                  </a:srgbClr>
                </a:outerShdw>
              </a:effectLst>
            </a:endParaRPr>
          </a:p>
        </p:txBody>
      </p:sp>
      <p:sp>
        <p:nvSpPr>
          <p:cNvPr id="32" name="TextBox 31">
            <a:extLst>
              <a:ext uri="{FF2B5EF4-FFF2-40B4-BE49-F238E27FC236}">
                <a16:creationId xmlns:a16="http://schemas.microsoft.com/office/drawing/2014/main" id="{EA80AC30-60B5-64AD-E552-D20A590BD896}"/>
              </a:ext>
            </a:extLst>
          </p:cNvPr>
          <p:cNvSpPr txBox="1"/>
          <p:nvPr/>
        </p:nvSpPr>
        <p:spPr>
          <a:xfrm>
            <a:off x="6649284" y="5220489"/>
            <a:ext cx="472218" cy="646331"/>
          </a:xfrm>
          <a:prstGeom prst="rect">
            <a:avLst/>
          </a:prstGeom>
          <a:noFill/>
          <a:effectLst>
            <a:glow rad="63500">
              <a:schemeClr val="accent2">
                <a:satMod val="175000"/>
                <a:alpha val="40000"/>
              </a:schemeClr>
            </a:glow>
          </a:effectLst>
        </p:spPr>
        <p:txBody>
          <a:bodyPr wrap="square" rtlCol="0">
            <a:spAutoFit/>
          </a:bodyPr>
          <a:lstStyle/>
          <a:p>
            <a:r>
              <a:rPr lang="en-GB" sz="3600" dirty="0">
                <a:ln w="0"/>
                <a:solidFill>
                  <a:schemeClr val="accent1"/>
                </a:solidFill>
                <a:effectLst>
                  <a:glow rad="139700">
                    <a:schemeClr val="accent6">
                      <a:satMod val="175000"/>
                      <a:alpha val="40000"/>
                    </a:schemeClr>
                  </a:glow>
                  <a:outerShdw blurRad="38100" dist="25400" dir="5400000" algn="ctr" rotWithShape="0">
                    <a:srgbClr val="6E747A">
                      <a:alpha val="43000"/>
                    </a:srgbClr>
                  </a:outerShdw>
                </a:effectLst>
              </a:rPr>
              <a:t>6</a:t>
            </a:r>
            <a:endParaRPr lang="en-IN" sz="3600" dirty="0">
              <a:ln w="0"/>
              <a:solidFill>
                <a:schemeClr val="accent1"/>
              </a:solidFill>
              <a:effectLst>
                <a:glow rad="139700">
                  <a:schemeClr val="accent6">
                    <a:satMod val="175000"/>
                    <a:alpha val="40000"/>
                  </a:schemeClr>
                </a:glow>
                <a:outerShdw blurRad="38100" dist="25400" dir="5400000" algn="ctr" rotWithShape="0">
                  <a:srgbClr val="6E747A">
                    <a:alpha val="43000"/>
                  </a:srgbClr>
                </a:outerShdw>
              </a:effectLst>
            </a:endParaRPr>
          </a:p>
        </p:txBody>
      </p:sp>
      <p:cxnSp>
        <p:nvCxnSpPr>
          <p:cNvPr id="33" name="Google Shape;385;p44">
            <a:extLst>
              <a:ext uri="{FF2B5EF4-FFF2-40B4-BE49-F238E27FC236}">
                <a16:creationId xmlns:a16="http://schemas.microsoft.com/office/drawing/2014/main" id="{943A87D2-EA8E-FF72-135B-22717FE5B19E}"/>
              </a:ext>
            </a:extLst>
          </p:cNvPr>
          <p:cNvCxnSpPr>
            <a:cxnSpLocks/>
          </p:cNvCxnSpPr>
          <p:nvPr/>
        </p:nvCxnSpPr>
        <p:spPr>
          <a:xfrm>
            <a:off x="594244" y="4192736"/>
            <a:ext cx="3644019" cy="180"/>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cxnSp>
        <p:nvCxnSpPr>
          <p:cNvPr id="34" name="Google Shape;385;p44">
            <a:extLst>
              <a:ext uri="{FF2B5EF4-FFF2-40B4-BE49-F238E27FC236}">
                <a16:creationId xmlns:a16="http://schemas.microsoft.com/office/drawing/2014/main" id="{29AAAC66-2FB6-06A2-6717-D2B21D0C0E15}"/>
              </a:ext>
            </a:extLst>
          </p:cNvPr>
          <p:cNvCxnSpPr>
            <a:cxnSpLocks/>
          </p:cNvCxnSpPr>
          <p:nvPr/>
        </p:nvCxnSpPr>
        <p:spPr>
          <a:xfrm flipV="1">
            <a:off x="594244" y="5890462"/>
            <a:ext cx="3644019" cy="7568"/>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cxnSp>
        <p:nvCxnSpPr>
          <p:cNvPr id="35" name="Google Shape;385;p44">
            <a:extLst>
              <a:ext uri="{FF2B5EF4-FFF2-40B4-BE49-F238E27FC236}">
                <a16:creationId xmlns:a16="http://schemas.microsoft.com/office/drawing/2014/main" id="{5EA8249D-3791-E63C-3FBE-6257FC19A1D7}"/>
              </a:ext>
            </a:extLst>
          </p:cNvPr>
          <p:cNvCxnSpPr>
            <a:cxnSpLocks/>
          </p:cNvCxnSpPr>
          <p:nvPr/>
        </p:nvCxnSpPr>
        <p:spPr>
          <a:xfrm>
            <a:off x="594244" y="2772598"/>
            <a:ext cx="3644019" cy="0"/>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cxnSp>
        <p:nvCxnSpPr>
          <p:cNvPr id="37" name="Google Shape;385;p44">
            <a:extLst>
              <a:ext uri="{FF2B5EF4-FFF2-40B4-BE49-F238E27FC236}">
                <a16:creationId xmlns:a16="http://schemas.microsoft.com/office/drawing/2014/main" id="{3281ADB2-9CA1-58BF-449E-4EE0701559B0}"/>
              </a:ext>
            </a:extLst>
          </p:cNvPr>
          <p:cNvCxnSpPr>
            <a:cxnSpLocks/>
          </p:cNvCxnSpPr>
          <p:nvPr/>
        </p:nvCxnSpPr>
        <p:spPr>
          <a:xfrm>
            <a:off x="7703628" y="5907051"/>
            <a:ext cx="4060576" cy="4186"/>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cxnSp>
        <p:nvCxnSpPr>
          <p:cNvPr id="38" name="Google Shape;385;p44">
            <a:extLst>
              <a:ext uri="{FF2B5EF4-FFF2-40B4-BE49-F238E27FC236}">
                <a16:creationId xmlns:a16="http://schemas.microsoft.com/office/drawing/2014/main" id="{B4DE45FD-FEC9-CFAA-8C15-89933AB5F29A}"/>
              </a:ext>
            </a:extLst>
          </p:cNvPr>
          <p:cNvCxnSpPr>
            <a:cxnSpLocks/>
          </p:cNvCxnSpPr>
          <p:nvPr/>
        </p:nvCxnSpPr>
        <p:spPr>
          <a:xfrm>
            <a:off x="7703628" y="4058750"/>
            <a:ext cx="4171445" cy="12630"/>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cxnSp>
        <p:nvCxnSpPr>
          <p:cNvPr id="39" name="Google Shape;385;p44">
            <a:extLst>
              <a:ext uri="{FF2B5EF4-FFF2-40B4-BE49-F238E27FC236}">
                <a16:creationId xmlns:a16="http://schemas.microsoft.com/office/drawing/2014/main" id="{5ECB674F-D373-6634-B72F-C1B4F51EB6F5}"/>
              </a:ext>
            </a:extLst>
          </p:cNvPr>
          <p:cNvCxnSpPr>
            <a:cxnSpLocks/>
          </p:cNvCxnSpPr>
          <p:nvPr/>
        </p:nvCxnSpPr>
        <p:spPr>
          <a:xfrm>
            <a:off x="7703628" y="2775840"/>
            <a:ext cx="4060576" cy="5996"/>
          </a:xfrm>
          <a:prstGeom prst="straightConnector1">
            <a:avLst/>
          </a:prstGeom>
          <a:noFill/>
          <a:ln w="19050" cap="flat" cmpd="sng">
            <a:solidFill>
              <a:schemeClr val="accent1"/>
            </a:solidFill>
            <a:prstDash val="solid"/>
            <a:round/>
            <a:headEnd type="none" w="med" len="med"/>
            <a:tailEnd type="none" w="med" len="med"/>
          </a:ln>
          <a:effectLst>
            <a:outerShdw blurRad="71438" algn="bl" rotWithShape="0">
              <a:schemeClr val="lt1">
                <a:alpha val="58000"/>
              </a:schemeClr>
            </a:outerShdw>
          </a:effectLst>
        </p:spPr>
      </p:cxnSp>
      <p:cxnSp>
        <p:nvCxnSpPr>
          <p:cNvPr id="3" name="Straight Connector 2">
            <a:extLst>
              <a:ext uri="{FF2B5EF4-FFF2-40B4-BE49-F238E27FC236}">
                <a16:creationId xmlns:a16="http://schemas.microsoft.com/office/drawing/2014/main" id="{22A9338E-D50F-89E7-1957-82A21952BD51}"/>
              </a:ext>
            </a:extLst>
          </p:cNvPr>
          <p:cNvCxnSpPr>
            <a:cxnSpLocks/>
          </p:cNvCxnSpPr>
          <p:nvPr/>
        </p:nvCxnSpPr>
        <p:spPr>
          <a:xfrm>
            <a:off x="2373224" y="857249"/>
            <a:ext cx="7222732" cy="1749"/>
          </a:xfrm>
          <a:prstGeom prst="line">
            <a:avLst/>
          </a:prstGeom>
          <a:ln/>
          <a:effectLst>
            <a:glow rad="50800">
              <a:schemeClr val="accent1">
                <a:lumMod val="60000"/>
                <a:lumOff val="40000"/>
                <a:alpha val="44000"/>
              </a:schemeClr>
            </a:glow>
          </a:effectLst>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4689556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536D1CA8-6DF5-4FEC-99B1-278FB6A5FADB}" vid="{4BA16DC8-1615-4EE9-BA76-863809A1B0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custom_template</Template>
  <TotalTime>1151</TotalTime>
  <Words>1645</Words>
  <Application>Microsoft Office PowerPoint</Application>
  <PresentationFormat>Widescreen</PresentationFormat>
  <Paragraphs>255</Paragraphs>
  <Slides>19</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Aptos</vt:lpstr>
      <vt:lpstr>Aptos Display</vt:lpstr>
      <vt:lpstr>Arial</vt:lpstr>
      <vt:lpstr>Calibri</vt:lpstr>
      <vt:lpstr>Cambria Math</vt:lpstr>
      <vt:lpstr>Times New Roman</vt:lpstr>
      <vt:lpstr>Wingdings</vt:lpstr>
      <vt:lpstr>Office Theme</vt:lpstr>
      <vt:lpstr>UCF439  Capstone Project Medical Examiner Group No 155</vt:lpstr>
      <vt:lpstr>Introduction</vt:lpstr>
      <vt:lpstr>References/Related work/comparison </vt:lpstr>
      <vt:lpstr>PowerPoint Presentation</vt:lpstr>
      <vt:lpstr>Project Architecture</vt:lpstr>
      <vt:lpstr>AI MODELS </vt:lpstr>
      <vt:lpstr>PowerPoint Presentation</vt:lpstr>
      <vt:lpstr>PowerPoint Presentation</vt:lpstr>
      <vt:lpstr>Roadmap for the project</vt:lpstr>
      <vt:lpstr>Model Architecture</vt:lpstr>
      <vt:lpstr>PowerPoint Presentation</vt:lpstr>
      <vt:lpstr>PowerPoint Presentation</vt:lpstr>
      <vt:lpstr>PowerPoint Presentation</vt:lpstr>
      <vt:lpstr>PowerPoint Presentation</vt:lpstr>
      <vt:lpstr>PowerPoint Presentation</vt:lpstr>
      <vt:lpstr>Roadmap for the project</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UCF439  Capstone Project Structural OCR Group No 68</dc:title>
  <dc:creator>Raj Krishna</dc:creator>
  <cp:lastModifiedBy>DEEPAK .</cp:lastModifiedBy>
  <cp:revision>20</cp:revision>
  <dcterms:created xsi:type="dcterms:W3CDTF">2024-03-20T09:22:12Z</dcterms:created>
  <dcterms:modified xsi:type="dcterms:W3CDTF">2024-05-16T18:57:16Z</dcterms:modified>
</cp:coreProperties>
</file>